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86" r:id="rId7"/>
    <p:sldId id="287" r:id="rId8"/>
    <p:sldId id="261" r:id="rId9"/>
    <p:sldId id="288" r:id="rId10"/>
    <p:sldId id="289" r:id="rId11"/>
    <p:sldId id="262" r:id="rId12"/>
    <p:sldId id="290" r:id="rId13"/>
    <p:sldId id="291" r:id="rId14"/>
    <p:sldId id="263" r:id="rId15"/>
    <p:sldId id="264" r:id="rId16"/>
    <p:sldId id="292" r:id="rId17"/>
    <p:sldId id="293" r:id="rId18"/>
    <p:sldId id="294" r:id="rId19"/>
    <p:sldId id="296" r:id="rId20"/>
    <p:sldId id="295" r:id="rId21"/>
    <p:sldId id="266" r:id="rId22"/>
    <p:sldId id="297" r:id="rId23"/>
    <p:sldId id="298" r:id="rId24"/>
    <p:sldId id="299" r:id="rId25"/>
    <p:sldId id="267" r:id="rId26"/>
    <p:sldId id="268" r:id="rId27"/>
    <p:sldId id="300" r:id="rId28"/>
    <p:sldId id="301" r:id="rId29"/>
    <p:sldId id="302" r:id="rId30"/>
    <p:sldId id="269" r:id="rId31"/>
    <p:sldId id="303" r:id="rId32"/>
    <p:sldId id="304" r:id="rId33"/>
    <p:sldId id="305" r:id="rId34"/>
    <p:sldId id="306" r:id="rId35"/>
    <p:sldId id="307" r:id="rId36"/>
    <p:sldId id="270" r:id="rId37"/>
    <p:sldId id="271" r:id="rId38"/>
    <p:sldId id="272" r:id="rId39"/>
    <p:sldId id="308" r:id="rId40"/>
    <p:sldId id="309" r:id="rId41"/>
    <p:sldId id="285" r:id="rId42"/>
    <p:sldId id="310" r:id="rId43"/>
    <p:sldId id="311" r:id="rId44"/>
    <p:sldId id="284" r:id="rId45"/>
    <p:sldId id="312" r:id="rId46"/>
    <p:sldId id="313" r:id="rId47"/>
    <p:sldId id="283" r:id="rId48"/>
    <p:sldId id="282" r:id="rId49"/>
    <p:sldId id="314" r:id="rId50"/>
    <p:sldId id="281" r:id="rId51"/>
    <p:sldId id="280" r:id="rId52"/>
    <p:sldId id="279" r:id="rId53"/>
    <p:sldId id="273" r:id="rId54"/>
    <p:sldId id="274" r:id="rId55"/>
    <p:sldId id="275" r:id="rId56"/>
    <p:sldId id="276" r:id="rId57"/>
    <p:sldId id="277" r:id="rId58"/>
    <p:sldId id="315" r:id="rId5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28" autoAdjust="0"/>
    <p:restoredTop sz="94660"/>
  </p:normalViewPr>
  <p:slideViewPr>
    <p:cSldViewPr snapToGrid="0">
      <p:cViewPr varScale="1">
        <p:scale>
          <a:sx n="88" d="100"/>
          <a:sy n="88" d="100"/>
        </p:scale>
        <p:origin x="86" y="2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0048C-C4A0-43F4-B4F7-8F741F1AA947}" type="datetimeFigureOut">
              <a:rPr lang="zh-CN" altLang="en-US" smtClean="0"/>
              <a:t>2022/6/5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2CDD5-F796-4DE1-A574-FA7946A0CC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33910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0048C-C4A0-43F4-B4F7-8F741F1AA947}" type="datetimeFigureOut">
              <a:rPr lang="zh-CN" altLang="en-US" smtClean="0"/>
              <a:t>2022/6/5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2CDD5-F796-4DE1-A574-FA7946A0CC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14842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0048C-C4A0-43F4-B4F7-8F741F1AA947}" type="datetimeFigureOut">
              <a:rPr lang="zh-CN" altLang="en-US" smtClean="0"/>
              <a:t>2022/6/5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2CDD5-F796-4DE1-A574-FA7946A0CC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72751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0048C-C4A0-43F4-B4F7-8F741F1AA947}" type="datetimeFigureOut">
              <a:rPr lang="zh-CN" altLang="en-US" smtClean="0"/>
              <a:t>2022/6/5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2CDD5-F796-4DE1-A574-FA7946A0CC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08717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0048C-C4A0-43F4-B4F7-8F741F1AA947}" type="datetimeFigureOut">
              <a:rPr lang="zh-CN" altLang="en-US" smtClean="0"/>
              <a:t>2022/6/5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2CDD5-F796-4DE1-A574-FA7946A0CC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87519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0048C-C4A0-43F4-B4F7-8F741F1AA947}" type="datetimeFigureOut">
              <a:rPr lang="zh-CN" altLang="en-US" smtClean="0"/>
              <a:t>2022/6/5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2CDD5-F796-4DE1-A574-FA7946A0CC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0948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0048C-C4A0-43F4-B4F7-8F741F1AA947}" type="datetimeFigureOut">
              <a:rPr lang="zh-CN" altLang="en-US" smtClean="0"/>
              <a:t>2022/6/5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2CDD5-F796-4DE1-A574-FA7946A0CC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31775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0048C-C4A0-43F4-B4F7-8F741F1AA947}" type="datetimeFigureOut">
              <a:rPr lang="zh-CN" altLang="en-US" smtClean="0"/>
              <a:t>2022/6/5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2CDD5-F796-4DE1-A574-FA7946A0CC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86496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0048C-C4A0-43F4-B4F7-8F741F1AA947}" type="datetimeFigureOut">
              <a:rPr lang="zh-CN" altLang="en-US" smtClean="0"/>
              <a:t>2022/6/5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2CDD5-F796-4DE1-A574-FA7946A0CC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99832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0048C-C4A0-43F4-B4F7-8F741F1AA947}" type="datetimeFigureOut">
              <a:rPr lang="zh-CN" altLang="en-US" smtClean="0"/>
              <a:t>2022/6/5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2CDD5-F796-4DE1-A574-FA7946A0CC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22103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0048C-C4A0-43F4-B4F7-8F741F1AA947}" type="datetimeFigureOut">
              <a:rPr lang="zh-CN" altLang="en-US" smtClean="0"/>
              <a:t>2022/6/5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2CDD5-F796-4DE1-A574-FA7946A0CC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7795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80048C-C4A0-43F4-B4F7-8F741F1AA947}" type="datetimeFigureOut">
              <a:rPr lang="zh-CN" altLang="en-US" smtClean="0"/>
              <a:t>2022/6/5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12CDD5-F796-4DE1-A574-FA7946A0CC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20713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/>
              <a:t>第</a:t>
            </a:r>
            <a:r>
              <a:rPr lang="en-US" altLang="zh-CN" dirty="0" smtClean="0"/>
              <a:t>9</a:t>
            </a:r>
            <a:r>
              <a:rPr lang="zh-CN" altLang="en-US" dirty="0" smtClean="0"/>
              <a:t>章  </a:t>
            </a:r>
            <a:r>
              <a:rPr lang="zh-CN" altLang="en-US" dirty="0"/>
              <a:t>组合</a:t>
            </a:r>
            <a:r>
              <a:rPr lang="zh-CN" altLang="en-US" dirty="0" smtClean="0"/>
              <a:t>控件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1556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标签按钮</a:t>
            </a:r>
            <a:r>
              <a:rPr lang="zh-CN" altLang="en-US" dirty="0" smtClean="0"/>
              <a:t>的演示效果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1478423" y="4597637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zh-CN" dirty="0"/>
              <a:t>初始的标签按钮界面</a:t>
            </a:r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4984798" y="4597637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zh-CN" dirty="0"/>
              <a:t>首次点击的标签按钮</a:t>
            </a:r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8491174" y="4597637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zh-CN" dirty="0"/>
              <a:t>再次点击的标签按钮</a:t>
            </a:r>
            <a:endParaRPr lang="zh-CN" altLang="en-US" dirty="0"/>
          </a:p>
        </p:txBody>
      </p:sp>
      <p:pic>
        <p:nvPicPr>
          <p:cNvPr id="10" name="内容占位符 9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9147" y="2184548"/>
            <a:ext cx="2713546" cy="2139624"/>
          </a:xfrm>
          <a:ln>
            <a:solidFill>
              <a:schemeClr val="tx1"/>
            </a:solidFill>
          </a:ln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8253" y="2184548"/>
            <a:ext cx="2713547" cy="213962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7360" y="2161621"/>
            <a:ext cx="2742623" cy="216255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533047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9.1.3  </a:t>
            </a:r>
            <a:r>
              <a:rPr lang="zh-CN" altLang="en-US" dirty="0"/>
              <a:t>结合</a:t>
            </a:r>
            <a:r>
              <a:rPr lang="en-US" altLang="zh-CN" dirty="0" err="1"/>
              <a:t>RadioGroup</a:t>
            </a:r>
            <a:r>
              <a:rPr lang="zh-CN" altLang="en-US" dirty="0"/>
              <a:t>和</a:t>
            </a:r>
            <a:r>
              <a:rPr lang="en-US" altLang="zh-CN" dirty="0" err="1"/>
              <a:t>ViewPager</a:t>
            </a:r>
            <a:r>
              <a:rPr lang="zh-CN" altLang="en-US" dirty="0"/>
              <a:t>自定义底部标签栏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把标签按钮的共同属性剥离到</a:t>
            </a:r>
            <a:r>
              <a:rPr lang="en-US" altLang="zh-CN" dirty="0" smtClean="0"/>
              <a:t>styles.xml</a:t>
            </a:r>
            <a:r>
              <a:rPr lang="zh-CN" altLang="en-US" dirty="0" smtClean="0"/>
              <a:t>，然后</a:t>
            </a:r>
            <a:r>
              <a:rPr lang="zh-CN" altLang="zh-CN" dirty="0"/>
              <a:t>给</a:t>
            </a:r>
            <a:r>
              <a:rPr lang="en-US" altLang="zh-CN" dirty="0" err="1"/>
              <a:t>RadioButton</a:t>
            </a:r>
            <a:r>
              <a:rPr lang="zh-CN" altLang="zh-CN" dirty="0"/>
              <a:t>标签添加样式属性</a:t>
            </a:r>
            <a:r>
              <a:rPr lang="en-US" altLang="zh-CN" dirty="0"/>
              <a:t>style</a:t>
            </a:r>
            <a:r>
              <a:rPr lang="en-US" altLang="zh-CN" dirty="0" smtClean="0"/>
              <a:t>=“@style/</a:t>
            </a:r>
            <a:r>
              <a:rPr lang="en-US" altLang="zh-CN" dirty="0" err="1" smtClean="0"/>
              <a:t>TabButton</a:t>
            </a:r>
            <a:r>
              <a:rPr lang="en-US" altLang="zh-CN" dirty="0" smtClean="0"/>
              <a:t>”</a:t>
            </a:r>
            <a:r>
              <a:rPr lang="zh-CN" altLang="en-US" dirty="0" smtClean="0"/>
              <a:t>，即可实现统一风格的标签按钮。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    &lt;</a:t>
            </a:r>
            <a:r>
              <a:rPr lang="en-US" altLang="zh-CN" dirty="0" err="1"/>
              <a:t>RadioButton</a:t>
            </a:r>
            <a:endParaRPr lang="zh-CN" altLang="zh-CN" dirty="0"/>
          </a:p>
          <a:p>
            <a:pPr lvl="1"/>
            <a:r>
              <a:rPr lang="en-US" altLang="zh-CN" dirty="0"/>
              <a:t>            </a:t>
            </a:r>
            <a:r>
              <a:rPr lang="en-US" altLang="zh-CN" dirty="0" err="1"/>
              <a:t>android:id</a:t>
            </a:r>
            <a:r>
              <a:rPr lang="en-US" altLang="zh-CN" dirty="0"/>
              <a:t>="@+id/</a:t>
            </a:r>
            <a:r>
              <a:rPr lang="en-US" altLang="zh-CN" dirty="0" err="1"/>
              <a:t>rb_home</a:t>
            </a:r>
            <a:r>
              <a:rPr lang="en-US" altLang="zh-CN" dirty="0"/>
              <a:t>"</a:t>
            </a:r>
            <a:endParaRPr lang="zh-CN" altLang="zh-CN" dirty="0"/>
          </a:p>
          <a:p>
            <a:pPr lvl="1"/>
            <a:r>
              <a:rPr lang="en-US" altLang="zh-CN" dirty="0"/>
              <a:t>            </a:t>
            </a:r>
            <a:r>
              <a:rPr lang="en-US" altLang="zh-CN" dirty="0">
                <a:solidFill>
                  <a:srgbClr val="FF0000"/>
                </a:solidFill>
              </a:rPr>
              <a:t>style="@style/</a:t>
            </a:r>
            <a:r>
              <a:rPr lang="en-US" altLang="zh-CN" dirty="0" err="1">
                <a:solidFill>
                  <a:srgbClr val="FF0000"/>
                </a:solidFill>
              </a:rPr>
              <a:t>TabButton</a:t>
            </a:r>
            <a:r>
              <a:rPr lang="en-US" altLang="zh-CN" dirty="0">
                <a:solidFill>
                  <a:srgbClr val="FF0000"/>
                </a:solidFill>
              </a:rPr>
              <a:t>"</a:t>
            </a:r>
            <a:endParaRPr lang="zh-CN" altLang="zh-CN" dirty="0">
              <a:solidFill>
                <a:srgbClr val="FF0000"/>
              </a:solidFill>
            </a:endParaRPr>
          </a:p>
          <a:p>
            <a:pPr lvl="1"/>
            <a:r>
              <a:rPr lang="en-US" altLang="zh-CN" dirty="0"/>
              <a:t>            </a:t>
            </a:r>
            <a:r>
              <a:rPr lang="en-US" altLang="zh-CN" dirty="0" err="1"/>
              <a:t>android:checked</a:t>
            </a:r>
            <a:r>
              <a:rPr lang="en-US" altLang="zh-CN" dirty="0"/>
              <a:t>="true"</a:t>
            </a:r>
            <a:endParaRPr lang="zh-CN" altLang="zh-CN" dirty="0"/>
          </a:p>
          <a:p>
            <a:pPr lvl="1"/>
            <a:r>
              <a:rPr lang="en-US" altLang="zh-CN" dirty="0"/>
              <a:t>            </a:t>
            </a:r>
            <a:r>
              <a:rPr lang="en-US" altLang="zh-CN" dirty="0" err="1"/>
              <a:t>android:text</a:t>
            </a:r>
            <a:r>
              <a:rPr lang="en-US" altLang="zh-CN" dirty="0"/>
              <a:t>="</a:t>
            </a:r>
            <a:r>
              <a:rPr lang="zh-CN" altLang="zh-CN" dirty="0"/>
              <a:t>首页</a:t>
            </a:r>
            <a:r>
              <a:rPr lang="en-US" altLang="zh-CN" dirty="0"/>
              <a:t>"</a:t>
            </a:r>
            <a:endParaRPr lang="zh-CN" altLang="zh-CN" dirty="0"/>
          </a:p>
          <a:p>
            <a:pPr lvl="1"/>
            <a:r>
              <a:rPr lang="en-US" altLang="zh-CN" dirty="0"/>
              <a:t>            </a:t>
            </a:r>
            <a:r>
              <a:rPr lang="en-US" altLang="zh-CN" dirty="0" err="1"/>
              <a:t>android:drawableTop</a:t>
            </a:r>
            <a:r>
              <a:rPr lang="en-US" altLang="zh-CN" dirty="0"/>
              <a:t>="@</a:t>
            </a:r>
            <a:r>
              <a:rPr lang="en-US" altLang="zh-CN" dirty="0" err="1"/>
              <a:t>drawable</a:t>
            </a:r>
            <a:r>
              <a:rPr lang="en-US" altLang="zh-CN" dirty="0"/>
              <a:t>/</a:t>
            </a:r>
            <a:r>
              <a:rPr lang="en-US" altLang="zh-CN" dirty="0" err="1"/>
              <a:t>tab_first_selector</a:t>
            </a:r>
            <a:r>
              <a:rPr lang="en-US" altLang="zh-CN" dirty="0"/>
              <a:t>" /&gt;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13559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自定义底部标签</a:t>
            </a:r>
            <a:r>
              <a:rPr lang="zh-CN" altLang="en-US" dirty="0" smtClean="0"/>
              <a:t>栏</a:t>
            </a:r>
            <a:r>
              <a:rPr lang="zh-CN" altLang="en-US" dirty="0"/>
              <a:t>的实现步骤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（</a:t>
            </a:r>
            <a:r>
              <a:rPr lang="en-US" altLang="zh-CN" dirty="0" smtClean="0"/>
              <a:t>1</a:t>
            </a:r>
            <a:r>
              <a:rPr lang="zh-CN" altLang="en-US" dirty="0" smtClean="0"/>
              <a:t>）编写活动页面的</a:t>
            </a:r>
            <a:r>
              <a:rPr lang="en-US" altLang="zh-CN" dirty="0" smtClean="0"/>
              <a:t>XML</a:t>
            </a:r>
            <a:r>
              <a:rPr lang="zh-CN" altLang="en-US" dirty="0" smtClean="0"/>
              <a:t>文件，添加</a:t>
            </a:r>
            <a:r>
              <a:rPr lang="en-US" altLang="zh-CN" dirty="0" err="1" smtClean="0"/>
              <a:t>ViewPager</a:t>
            </a:r>
            <a:r>
              <a:rPr lang="zh-CN" altLang="en-US" dirty="0" smtClean="0"/>
              <a:t>和</a:t>
            </a:r>
            <a:r>
              <a:rPr lang="en-US" altLang="zh-CN" dirty="0" err="1" smtClean="0"/>
              <a:t>RadioGroup</a:t>
            </a:r>
            <a:r>
              <a:rPr lang="zh-CN" altLang="en-US" dirty="0" smtClean="0"/>
              <a:t>节点，其中</a:t>
            </a:r>
            <a:r>
              <a:rPr lang="en-US" altLang="zh-CN" dirty="0" err="1" smtClean="0"/>
              <a:t>ViewPager</a:t>
            </a:r>
            <a:r>
              <a:rPr lang="zh-CN" altLang="en-US" dirty="0" smtClean="0"/>
              <a:t>容纳主体页面，</a:t>
            </a:r>
            <a:r>
              <a:rPr lang="en-US" altLang="zh-CN" dirty="0" err="1" smtClean="0"/>
              <a:t>RadioGroup</a:t>
            </a:r>
            <a:r>
              <a:rPr lang="zh-CN" altLang="en-US" dirty="0" smtClean="0"/>
              <a:t>容纳底部的一排标签按钮。</a:t>
            </a:r>
            <a:endParaRPr lang="en-US" altLang="zh-CN" dirty="0" smtClean="0"/>
          </a:p>
          <a:p>
            <a:r>
              <a:rPr lang="zh-CN" altLang="en-US" dirty="0" smtClean="0"/>
              <a:t>（</a:t>
            </a:r>
            <a:r>
              <a:rPr lang="en-US" altLang="zh-CN" dirty="0" smtClean="0"/>
              <a:t>2</a:t>
            </a:r>
            <a:r>
              <a:rPr lang="zh-CN" altLang="en-US" dirty="0" smtClean="0"/>
              <a:t>）</a:t>
            </a:r>
            <a:r>
              <a:rPr lang="zh-CN" altLang="zh-CN" dirty="0"/>
              <a:t>左右滑动翻页视图的时候，每当页面滚动结束，就自动选择对应位置的单选按钮。</a:t>
            </a:r>
            <a:endParaRPr lang="en-US" altLang="zh-CN" dirty="0" smtClean="0"/>
          </a:p>
          <a:p>
            <a:r>
              <a:rPr lang="zh-CN" altLang="en-US" dirty="0" smtClean="0"/>
              <a:t>（</a:t>
            </a:r>
            <a:r>
              <a:rPr lang="en-US" altLang="zh-CN" dirty="0" smtClean="0"/>
              <a:t>3</a:t>
            </a:r>
            <a:r>
              <a:rPr lang="zh-CN" altLang="en-US" dirty="0" smtClean="0"/>
              <a:t>）</a:t>
            </a:r>
            <a:r>
              <a:rPr lang="zh-CN" altLang="zh-CN" dirty="0"/>
              <a:t>点击某个单选按钮的时候，先判断当前选择的是第几个按钮，再将翻页视图翻到第几个页面。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910866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自定义底部标签栏</a:t>
            </a:r>
            <a:r>
              <a:rPr lang="zh-CN" altLang="en-US" dirty="0" smtClean="0"/>
              <a:t>的演示效果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5903" y="1690688"/>
            <a:ext cx="4340552" cy="1253937"/>
          </a:xfrm>
          <a:ln>
            <a:solidFill>
              <a:schemeClr val="tx1"/>
            </a:solidFill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437" y="4270188"/>
            <a:ext cx="4340552" cy="125393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8629" y="4270188"/>
            <a:ext cx="4332718" cy="125167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文本框 6"/>
          <p:cNvSpPr txBox="1"/>
          <p:nvPr/>
        </p:nvSpPr>
        <p:spPr>
          <a:xfrm>
            <a:off x="5135932" y="3144852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zh-CN" dirty="0"/>
              <a:t>默认的首页界面</a:t>
            </a:r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2529466" y="5734228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zh-CN" dirty="0"/>
              <a:t>点击了分类标签</a:t>
            </a:r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7914741" y="5734228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zh-CN" dirty="0"/>
              <a:t>点击了我的标签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744663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9.2  </a:t>
            </a:r>
            <a:r>
              <a:rPr lang="zh-CN" altLang="en-US" dirty="0"/>
              <a:t>顶部导航栏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zh-CN" dirty="0"/>
              <a:t>本节介绍顶部导航栏的组成控件，首先描述了工具栏</a:t>
            </a:r>
            <a:r>
              <a:rPr lang="en-US" altLang="zh-CN" dirty="0"/>
              <a:t>Toolbar</a:t>
            </a:r>
            <a:r>
              <a:rPr lang="zh-CN" altLang="zh-CN" dirty="0"/>
              <a:t>的基本用法，接着叙述了溢出菜单</a:t>
            </a:r>
            <a:r>
              <a:rPr lang="en-US" altLang="zh-CN" dirty="0" err="1"/>
              <a:t>OverflowMenu</a:t>
            </a:r>
            <a:r>
              <a:rPr lang="zh-CN" altLang="zh-CN" dirty="0"/>
              <a:t>的格式及其用法，然后讲解了标签布局</a:t>
            </a:r>
            <a:r>
              <a:rPr lang="en-US" altLang="zh-CN" dirty="0" err="1"/>
              <a:t>TabLayout</a:t>
            </a:r>
            <a:r>
              <a:rPr lang="zh-CN" altLang="zh-CN" dirty="0"/>
              <a:t>的相关属性和方法用途。</a:t>
            </a:r>
          </a:p>
          <a:p>
            <a:r>
              <a:rPr lang="en-US" altLang="zh-CN" dirty="0" smtClean="0"/>
              <a:t>9.2.1  </a:t>
            </a:r>
            <a:r>
              <a:rPr lang="zh-CN" altLang="en-US" dirty="0"/>
              <a:t>工具栏</a:t>
            </a:r>
            <a:r>
              <a:rPr lang="en-US" altLang="zh-CN" dirty="0"/>
              <a:t>Toolbar</a:t>
            </a:r>
          </a:p>
          <a:p>
            <a:r>
              <a:rPr lang="en-US" altLang="zh-CN" dirty="0" smtClean="0"/>
              <a:t>9.2.2  </a:t>
            </a:r>
            <a:r>
              <a:rPr lang="zh-CN" altLang="en-US" dirty="0"/>
              <a:t>溢出菜单</a:t>
            </a:r>
            <a:r>
              <a:rPr lang="en-US" altLang="zh-CN" dirty="0" err="1"/>
              <a:t>OverflowMenu</a:t>
            </a:r>
            <a:endParaRPr lang="en-US" altLang="zh-CN" dirty="0"/>
          </a:p>
          <a:p>
            <a:r>
              <a:rPr lang="en-US" altLang="zh-CN" dirty="0" smtClean="0"/>
              <a:t>9.2.3  </a:t>
            </a:r>
            <a:r>
              <a:rPr lang="zh-CN" altLang="en-US" dirty="0"/>
              <a:t>标签布局</a:t>
            </a:r>
            <a:r>
              <a:rPr lang="en-US" altLang="zh-CN" dirty="0" err="1"/>
              <a:t>TabLayout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426447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9.2.1  </a:t>
            </a:r>
            <a:r>
              <a:rPr lang="zh-CN" altLang="en-US" dirty="0"/>
              <a:t>工具栏</a:t>
            </a:r>
            <a:r>
              <a:rPr lang="en-US" altLang="zh-CN" dirty="0"/>
              <a:t>Toolbar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工具栏位于页面顶部，引入工具栏的步骤如下：</a:t>
            </a:r>
            <a:endParaRPr lang="en-US" altLang="zh-CN" dirty="0" smtClean="0"/>
          </a:p>
          <a:p>
            <a:r>
              <a:rPr lang="zh-CN" altLang="en-US" dirty="0" smtClean="0"/>
              <a:t>（</a:t>
            </a:r>
            <a:r>
              <a:rPr lang="en-US" altLang="zh-CN" dirty="0" smtClean="0"/>
              <a:t>1</a:t>
            </a:r>
            <a:r>
              <a:rPr lang="zh-CN" altLang="en-US" dirty="0" smtClean="0"/>
              <a:t>）</a:t>
            </a:r>
            <a:r>
              <a:rPr lang="zh-CN" altLang="zh-CN" dirty="0"/>
              <a:t>在</a:t>
            </a:r>
            <a:r>
              <a:rPr lang="en-US" altLang="zh-CN" dirty="0"/>
              <a:t>styles.xml</a:t>
            </a:r>
            <a:r>
              <a:rPr lang="zh-CN" altLang="zh-CN" dirty="0"/>
              <a:t>中定义一个不包含</a:t>
            </a:r>
            <a:r>
              <a:rPr lang="en-US" altLang="zh-CN" dirty="0" err="1"/>
              <a:t>ActionBar</a:t>
            </a:r>
            <a:r>
              <a:rPr lang="zh-CN" altLang="zh-CN" dirty="0"/>
              <a:t>的风格</a:t>
            </a:r>
            <a:r>
              <a:rPr lang="zh-CN" altLang="zh-CN" dirty="0" smtClean="0"/>
              <a:t>样式</a:t>
            </a:r>
            <a:r>
              <a:rPr lang="zh-CN" altLang="en-US" dirty="0" smtClean="0"/>
              <a:t>；</a:t>
            </a:r>
            <a:endParaRPr lang="en-US" altLang="zh-CN" dirty="0" smtClean="0"/>
          </a:p>
          <a:p>
            <a:r>
              <a:rPr lang="zh-CN" altLang="en-US" dirty="0" smtClean="0"/>
              <a:t>（</a:t>
            </a:r>
            <a:r>
              <a:rPr lang="en-US" altLang="zh-CN" dirty="0" smtClean="0"/>
              <a:t>2</a:t>
            </a:r>
            <a:r>
              <a:rPr lang="zh-CN" altLang="en-US" dirty="0" smtClean="0"/>
              <a:t>）</a:t>
            </a:r>
            <a:r>
              <a:rPr lang="zh-CN" altLang="zh-CN" dirty="0"/>
              <a:t>给</a:t>
            </a:r>
            <a:r>
              <a:rPr lang="en-US" altLang="zh-CN" dirty="0"/>
              <a:t>activity</a:t>
            </a:r>
            <a:r>
              <a:rPr lang="zh-CN" altLang="zh-CN" dirty="0"/>
              <a:t>节点添加</a:t>
            </a:r>
            <a:r>
              <a:rPr lang="en-US" altLang="zh-CN" dirty="0" err="1"/>
              <a:t>android:theme</a:t>
            </a:r>
            <a:r>
              <a:rPr lang="zh-CN" altLang="zh-CN" dirty="0"/>
              <a:t>属性，并将属性值设为第一步定义的</a:t>
            </a:r>
            <a:r>
              <a:rPr lang="zh-CN" altLang="zh-CN" dirty="0" smtClean="0"/>
              <a:t>风格</a:t>
            </a:r>
            <a:r>
              <a:rPr lang="zh-CN" altLang="en-US" dirty="0" smtClean="0"/>
              <a:t>；</a:t>
            </a:r>
            <a:endParaRPr lang="en-US" altLang="zh-CN" dirty="0" smtClean="0"/>
          </a:p>
          <a:p>
            <a:r>
              <a:rPr lang="zh-CN" altLang="en-US" dirty="0" smtClean="0"/>
              <a:t>（</a:t>
            </a:r>
            <a:r>
              <a:rPr lang="en-US" altLang="zh-CN" dirty="0" smtClean="0"/>
              <a:t>3</a:t>
            </a:r>
            <a:r>
              <a:rPr lang="zh-CN" altLang="en-US" dirty="0" smtClean="0"/>
              <a:t>）</a:t>
            </a:r>
            <a:r>
              <a:rPr lang="zh-CN" altLang="zh-CN" dirty="0"/>
              <a:t>将活动页面的</a:t>
            </a:r>
            <a:r>
              <a:rPr lang="en-US" altLang="zh-CN" dirty="0"/>
              <a:t>XML</a:t>
            </a:r>
            <a:r>
              <a:rPr lang="zh-CN" altLang="zh-CN" dirty="0"/>
              <a:t>文件根节点改成</a:t>
            </a:r>
            <a:r>
              <a:rPr lang="en-US" altLang="zh-CN" dirty="0" err="1"/>
              <a:t>LinearLayout</a:t>
            </a:r>
            <a:r>
              <a:rPr lang="zh-CN" altLang="zh-CN" dirty="0"/>
              <a:t>，且为</a:t>
            </a:r>
            <a:r>
              <a:rPr lang="en-US" altLang="zh-CN" dirty="0"/>
              <a:t>vertical</a:t>
            </a:r>
            <a:r>
              <a:rPr lang="zh-CN" altLang="zh-CN" dirty="0"/>
              <a:t>垂直</a:t>
            </a:r>
            <a:r>
              <a:rPr lang="zh-CN" altLang="zh-CN" dirty="0" smtClean="0"/>
              <a:t>方向</a:t>
            </a:r>
            <a:r>
              <a:rPr lang="zh-CN" altLang="en-US" dirty="0" smtClean="0"/>
              <a:t>，</a:t>
            </a:r>
            <a:r>
              <a:rPr lang="zh-CN" altLang="zh-CN" dirty="0" smtClean="0"/>
              <a:t>然后</a:t>
            </a:r>
            <a:r>
              <a:rPr lang="zh-CN" altLang="zh-CN" dirty="0"/>
              <a:t>增加一个</a:t>
            </a:r>
            <a:r>
              <a:rPr lang="en-US" altLang="zh-CN" dirty="0"/>
              <a:t>Toolbar</a:t>
            </a:r>
            <a:r>
              <a:rPr lang="zh-CN" altLang="zh-CN" dirty="0"/>
              <a:t>节点</a:t>
            </a:r>
            <a:endParaRPr lang="en-US" altLang="zh-CN" dirty="0" smtClean="0"/>
          </a:p>
          <a:p>
            <a:r>
              <a:rPr lang="zh-CN" altLang="en-US" dirty="0" smtClean="0"/>
              <a:t>（</a:t>
            </a:r>
            <a:r>
              <a:rPr lang="en-US" altLang="zh-CN" dirty="0" smtClean="0"/>
              <a:t>4</a:t>
            </a:r>
            <a:r>
              <a:rPr lang="zh-CN" altLang="en-US" dirty="0" smtClean="0"/>
              <a:t>）</a:t>
            </a:r>
            <a:r>
              <a:rPr lang="zh-CN" altLang="zh-CN" dirty="0"/>
              <a:t>打开活动页面的</a:t>
            </a:r>
            <a:r>
              <a:rPr lang="en-US" altLang="zh-CN" dirty="0"/>
              <a:t>Java</a:t>
            </a:r>
            <a:r>
              <a:rPr lang="zh-CN" altLang="zh-CN" dirty="0"/>
              <a:t>代码，在</a:t>
            </a:r>
            <a:r>
              <a:rPr lang="en-US" altLang="zh-CN" dirty="0" err="1"/>
              <a:t>onCreate</a:t>
            </a:r>
            <a:r>
              <a:rPr lang="zh-CN" altLang="zh-CN" dirty="0"/>
              <a:t>方法中获取布局文件中的</a:t>
            </a:r>
            <a:r>
              <a:rPr lang="en-US" altLang="zh-CN" dirty="0"/>
              <a:t>Toolbar</a:t>
            </a:r>
            <a:r>
              <a:rPr lang="zh-CN" altLang="zh-CN" dirty="0"/>
              <a:t>对象，并调用</a:t>
            </a:r>
            <a:r>
              <a:rPr lang="en-US" altLang="zh-CN" dirty="0" err="1"/>
              <a:t>setSupportActionBar</a:t>
            </a:r>
            <a:r>
              <a:rPr lang="zh-CN" altLang="zh-CN" dirty="0"/>
              <a:t>方法设置当前的</a:t>
            </a:r>
            <a:r>
              <a:rPr lang="en-US" altLang="zh-CN" dirty="0"/>
              <a:t>Toolbar</a:t>
            </a:r>
            <a:r>
              <a:rPr lang="zh-CN" altLang="zh-CN" dirty="0" smtClean="0"/>
              <a:t>对象</a:t>
            </a:r>
            <a:r>
              <a:rPr lang="zh-CN" altLang="en-US" dirty="0" smtClean="0"/>
              <a:t>；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71063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Toolbar</a:t>
            </a:r>
            <a:r>
              <a:rPr lang="zh-CN" altLang="zh-CN" dirty="0"/>
              <a:t>的常用属性</a:t>
            </a:r>
            <a:r>
              <a:rPr lang="zh-CN" altLang="zh-CN" dirty="0" smtClean="0"/>
              <a:t>及方法</a:t>
            </a:r>
            <a:endParaRPr lang="zh-CN" altLang="en-US" dirty="0"/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31186210"/>
              </p:ext>
            </p:extLst>
          </p:nvPr>
        </p:nvGraphicFramePr>
        <p:xfrm>
          <a:off x="838200" y="2218732"/>
          <a:ext cx="10515600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56329"/>
                <a:gridCol w="3160059"/>
                <a:gridCol w="4899212"/>
              </a:tblGrid>
              <a:tr h="370840">
                <a:tc>
                  <a:txBody>
                    <a:bodyPr/>
                    <a:lstStyle/>
                    <a:p>
                      <a:pPr algn="just">
                        <a:lnSpc>
                          <a:spcPts val="156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  <a:cs typeface="Calibri" panose="020F0502020204030204" pitchFamily="34" charset="0"/>
                        </a:rPr>
                        <a:t>XML</a:t>
                      </a:r>
                      <a:r>
                        <a:rPr lang="zh-CN" sz="1800" dirty="0"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  <a:cs typeface="Calibri" panose="020F0502020204030204" pitchFamily="34" charset="0"/>
                        </a:rPr>
                        <a:t>中的属性</a:t>
                      </a:r>
                      <a:endParaRPr lang="zh-CN" sz="1800" dirty="0">
                        <a:effectLst/>
                        <a:latin typeface="Arial" panose="020B0604020202020204" pitchFamily="34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56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  <a:cs typeface="Calibri" panose="020F0502020204030204" pitchFamily="34" charset="0"/>
                        </a:rPr>
                        <a:t>Toolbar</a:t>
                      </a:r>
                      <a:r>
                        <a:rPr lang="zh-CN" sz="1800"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  <a:cs typeface="Calibri" panose="020F0502020204030204" pitchFamily="34" charset="0"/>
                        </a:rPr>
                        <a:t>类的设置方法</a:t>
                      </a:r>
                      <a:endParaRPr lang="zh-CN" sz="1800">
                        <a:effectLst/>
                        <a:latin typeface="Arial" panose="020B0604020202020204" pitchFamily="34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560"/>
                        </a:lnSpc>
                        <a:spcAft>
                          <a:spcPts val="0"/>
                        </a:spcAft>
                      </a:pPr>
                      <a:r>
                        <a:rPr lang="zh-CN" sz="1800"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  <a:cs typeface="Calibri" panose="020F0502020204030204" pitchFamily="34" charset="0"/>
                        </a:rPr>
                        <a:t>说明</a:t>
                      </a:r>
                      <a:endParaRPr lang="zh-CN" sz="1800">
                        <a:effectLst/>
                        <a:latin typeface="Arial" panose="020B0604020202020204" pitchFamily="34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Calibri" panose="020F0502020204030204" pitchFamily="34" charset="0"/>
                        </a:rPr>
                        <a:t>logo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Calibri" panose="020F0502020204030204" pitchFamily="34" charset="0"/>
                        </a:rPr>
                        <a:t>setLogo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Calibri" panose="020F0502020204030204" pitchFamily="34" charset="0"/>
                        </a:rPr>
                        <a:t>设置工具栏图标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Calibri" panose="020F0502020204030204" pitchFamily="34" charset="0"/>
                        </a:rPr>
                        <a:t>title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Calibri" panose="020F0502020204030204" pitchFamily="34" charset="0"/>
                        </a:rPr>
                        <a:t>setTitle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Calibri" panose="020F0502020204030204" pitchFamily="34" charset="0"/>
                        </a:rPr>
                        <a:t>设置标题文字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 err="1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Calibri" panose="020F0502020204030204" pitchFamily="34" charset="0"/>
                        </a:rPr>
                        <a:t>titleTextColor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 err="1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Calibri" panose="020F0502020204030204" pitchFamily="34" charset="0"/>
                        </a:rPr>
                        <a:t>setTitleTextColor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Calibri" panose="020F0502020204030204" pitchFamily="34" charset="0"/>
                        </a:rPr>
                        <a:t>设置标题的文字颜色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Calibri" panose="020F0502020204030204" pitchFamily="34" charset="0"/>
                        </a:rPr>
                        <a:t>subtitle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Calibri" panose="020F0502020204030204" pitchFamily="34" charset="0"/>
                        </a:rPr>
                        <a:t>setSubtitle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Calibri" panose="020F0502020204030204" pitchFamily="34" charset="0"/>
                        </a:rPr>
                        <a:t>设置副标题文字。副标题在标题下方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Calibri" panose="020F0502020204030204" pitchFamily="34" charset="0"/>
                        </a:rPr>
                        <a:t>subtitleTextColor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Calibri" panose="020F0502020204030204" pitchFamily="34" charset="0"/>
                        </a:rPr>
                        <a:t>setSubtitleTextColor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Calibri" panose="020F0502020204030204" pitchFamily="34" charset="0"/>
                        </a:rPr>
                        <a:t>设置副标题的文字颜色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 err="1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Calibri" panose="020F0502020204030204" pitchFamily="34" charset="0"/>
                        </a:rPr>
                        <a:t>navigationIcon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Calibri" panose="020F0502020204030204" pitchFamily="34" charset="0"/>
                        </a:rPr>
                        <a:t>setNavigationIcon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Calibri" panose="020F0502020204030204" pitchFamily="34" charset="0"/>
                        </a:rPr>
                        <a:t>设置左侧导航图标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Calibri" panose="020F0502020204030204" pitchFamily="34" charset="0"/>
                        </a:rPr>
                        <a:t>无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Calibri" panose="020F0502020204030204" pitchFamily="34" charset="0"/>
                        </a:rPr>
                        <a:t>setNavigationOnClickListener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Calibri" panose="020F0502020204030204" pitchFamily="34" charset="0"/>
                        </a:rPr>
                        <a:t>设置导航图标的点击监听器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32310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工具栏的演示效果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07359"/>
            <a:ext cx="10515600" cy="3987870"/>
          </a:xfrm>
        </p:spPr>
      </p:pic>
    </p:spTree>
    <p:extLst>
      <p:ext uri="{BB962C8B-B14F-4D97-AF65-F5344CB8AC3E}">
        <p14:creationId xmlns:p14="http://schemas.microsoft.com/office/powerpoint/2010/main" val="37287151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9.2.2  </a:t>
            </a:r>
            <a:r>
              <a:rPr lang="zh-CN" altLang="en-US" dirty="0" smtClean="0"/>
              <a:t>溢出菜单</a:t>
            </a:r>
            <a:r>
              <a:rPr lang="en-US" altLang="zh-CN" dirty="0" err="1" smtClean="0"/>
              <a:t>OverflowMenu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zh-CN" dirty="0"/>
              <a:t>点击</a:t>
            </a:r>
            <a:r>
              <a:rPr lang="zh-CN" altLang="zh-CN" dirty="0" smtClean="0"/>
              <a:t>导航</a:t>
            </a:r>
            <a:r>
              <a:rPr lang="zh-CN" altLang="zh-CN" dirty="0"/>
              <a:t>栏</a:t>
            </a:r>
            <a:r>
              <a:rPr lang="zh-CN" altLang="zh-CN" dirty="0" smtClean="0"/>
              <a:t>右边</a:t>
            </a:r>
            <a:r>
              <a:rPr lang="zh-CN" altLang="en-US" dirty="0" smtClean="0"/>
              <a:t>的</a:t>
            </a:r>
            <a:r>
              <a:rPr lang="zh-CN" altLang="zh-CN" dirty="0" smtClean="0"/>
              <a:t>三</a:t>
            </a:r>
            <a:r>
              <a:rPr lang="zh-CN" altLang="zh-CN" dirty="0"/>
              <a:t>点</a:t>
            </a:r>
            <a:r>
              <a:rPr lang="zh-CN" altLang="zh-CN" dirty="0" smtClean="0"/>
              <a:t>图标</a:t>
            </a:r>
            <a:r>
              <a:rPr lang="zh-CN" altLang="en-US" dirty="0" smtClean="0"/>
              <a:t>，</a:t>
            </a:r>
            <a:r>
              <a:rPr lang="zh-CN" altLang="zh-CN" dirty="0" smtClean="0"/>
              <a:t>会</a:t>
            </a:r>
            <a:r>
              <a:rPr lang="zh-CN" altLang="zh-CN" dirty="0"/>
              <a:t>弹</a:t>
            </a:r>
            <a:r>
              <a:rPr lang="zh-CN" altLang="zh-CN" dirty="0" smtClean="0"/>
              <a:t>出</a:t>
            </a:r>
            <a:r>
              <a:rPr lang="zh-CN" altLang="en-US" dirty="0" smtClean="0"/>
              <a:t>溢出</a:t>
            </a:r>
            <a:r>
              <a:rPr lang="zh-CN" altLang="zh-CN" dirty="0" smtClean="0"/>
              <a:t>菜单</a:t>
            </a:r>
            <a:r>
              <a:rPr lang="en-US" altLang="zh-CN" dirty="0" err="1" smtClean="0"/>
              <a:t>OverflowMenu</a:t>
            </a:r>
            <a:r>
              <a:rPr lang="zh-CN" altLang="zh-CN" dirty="0"/>
              <a:t>，意指导航栏不够放了、溢出来了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r>
              <a:rPr lang="zh-CN" altLang="zh-CN" dirty="0" smtClean="0"/>
              <a:t>溢出菜单</a:t>
            </a:r>
            <a:r>
              <a:rPr lang="zh-CN" altLang="en-US" dirty="0" smtClean="0"/>
              <a:t>的菜单项也在</a:t>
            </a:r>
            <a:r>
              <a:rPr lang="en-US" altLang="zh-CN" dirty="0"/>
              <a:t>res\menu</a:t>
            </a:r>
            <a:r>
              <a:rPr lang="zh-CN" altLang="zh-CN" dirty="0"/>
              <a:t>下面的</a:t>
            </a:r>
            <a:r>
              <a:rPr lang="en-US" altLang="zh-CN" dirty="0"/>
              <a:t>XML</a:t>
            </a:r>
            <a:r>
              <a:rPr lang="zh-CN" altLang="zh-CN" dirty="0"/>
              <a:t>文件中</a:t>
            </a:r>
            <a:r>
              <a:rPr lang="zh-CN" altLang="zh-CN" dirty="0" smtClean="0"/>
              <a:t>定义，</a:t>
            </a:r>
            <a:r>
              <a:rPr lang="zh-CN" altLang="zh-CN" dirty="0"/>
              <a:t>不同之</a:t>
            </a:r>
            <a:r>
              <a:rPr lang="zh-CN" altLang="zh-CN" dirty="0" smtClean="0"/>
              <a:t>处</a:t>
            </a:r>
            <a:r>
              <a:rPr lang="zh-CN" altLang="en-US" dirty="0" smtClean="0"/>
              <a:t>是</a:t>
            </a:r>
            <a:r>
              <a:rPr lang="zh-CN" altLang="zh-CN" dirty="0" smtClean="0"/>
              <a:t>多</a:t>
            </a:r>
            <a:r>
              <a:rPr lang="zh-CN" altLang="zh-CN" dirty="0"/>
              <a:t>了个</a:t>
            </a:r>
            <a:r>
              <a:rPr lang="en-US" altLang="zh-CN" dirty="0" err="1"/>
              <a:t>showAsAction</a:t>
            </a:r>
            <a:r>
              <a:rPr lang="zh-CN" altLang="zh-CN" dirty="0" smtClean="0"/>
              <a:t>属性</a:t>
            </a:r>
            <a:r>
              <a:rPr lang="zh-CN" altLang="en-US" dirty="0" smtClean="0"/>
              <a:t>。该属性</a:t>
            </a:r>
            <a:r>
              <a:rPr lang="zh-CN" altLang="zh-CN" dirty="0"/>
              <a:t>用来控制菜单项在导航栏上的展示位置，具体的取值说明</a:t>
            </a:r>
            <a:r>
              <a:rPr lang="zh-CN" altLang="zh-CN" dirty="0" smtClean="0"/>
              <a:t>见</a:t>
            </a:r>
            <a:r>
              <a:rPr lang="zh-CN" altLang="en-US" dirty="0" smtClean="0"/>
              <a:t>下表。</a:t>
            </a:r>
            <a:endParaRPr lang="zh-CN" altLang="en-US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4760692"/>
              </p:ext>
            </p:extLst>
          </p:nvPr>
        </p:nvGraphicFramePr>
        <p:xfrm>
          <a:off x="1021976" y="4067984"/>
          <a:ext cx="10331824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9019"/>
                <a:gridCol w="8152805"/>
              </a:tblGrid>
              <a:tr h="370840">
                <a:tc>
                  <a:txBody>
                    <a:bodyPr/>
                    <a:lstStyle/>
                    <a:p>
                      <a:pPr algn="just">
                        <a:lnSpc>
                          <a:spcPts val="1560"/>
                        </a:lnSpc>
                        <a:spcAft>
                          <a:spcPts val="0"/>
                        </a:spcAft>
                      </a:pPr>
                      <a:r>
                        <a:rPr lang="zh-CN" sz="1800" dirty="0"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  <a:cs typeface="Calibri" panose="020F0502020204030204" pitchFamily="34" charset="0"/>
                        </a:rPr>
                        <a:t>展示位置类型</a:t>
                      </a:r>
                      <a:endParaRPr lang="zh-CN" sz="1800" dirty="0">
                        <a:effectLst/>
                        <a:latin typeface="Arial" panose="020B0604020202020204" pitchFamily="34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560"/>
                        </a:lnSpc>
                        <a:spcAft>
                          <a:spcPts val="0"/>
                        </a:spcAft>
                      </a:pPr>
                      <a:r>
                        <a:rPr lang="zh-CN" sz="1800" dirty="0"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  <a:cs typeface="Calibri" panose="020F0502020204030204" pitchFamily="34" charset="0"/>
                        </a:rPr>
                        <a:t>说明</a:t>
                      </a:r>
                      <a:endParaRPr lang="zh-CN" sz="1800" dirty="0">
                        <a:effectLst/>
                        <a:latin typeface="Arial" panose="020B0604020202020204" pitchFamily="34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Calibri" panose="020F0502020204030204" pitchFamily="34" charset="0"/>
                        </a:rPr>
                        <a:t>always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Calibri" panose="020F0502020204030204" pitchFamily="34" charset="0"/>
                        </a:rPr>
                        <a:t>总是在导航栏上显示菜单图标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Calibri" panose="020F0502020204030204" pitchFamily="34" charset="0"/>
                        </a:rPr>
                        <a:t>ifRoom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Calibri" panose="020F0502020204030204" pitchFamily="34" charset="0"/>
                        </a:rPr>
                        <a:t>如果导航栏右侧有空间，该项就直接显示在导航栏上，不再放入溢出菜单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Calibri" panose="020F0502020204030204" pitchFamily="34" charset="0"/>
                        </a:rPr>
                        <a:t>never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Calibri" panose="020F0502020204030204" pitchFamily="34" charset="0"/>
                        </a:rPr>
                        <a:t>从不在导航栏上直接显示，一直放在溢出菜单列表里面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Calibri" panose="020F0502020204030204" pitchFamily="34" charset="0"/>
                        </a:rPr>
                        <a:t>withText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Calibri" panose="020F0502020204030204" pitchFamily="34" charset="0"/>
                        </a:rPr>
                        <a:t>如果能在导航栏上显示，除了显示图标，还要显示该项的文字说明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79554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564022"/>
            <a:ext cx="10515600" cy="5734228"/>
          </a:xfrm>
        </p:spPr>
        <p:txBody>
          <a:bodyPr>
            <a:normAutofit fontScale="62500" lnSpcReduction="20000"/>
          </a:bodyPr>
          <a:lstStyle/>
          <a:p>
            <a:r>
              <a:rPr lang="en-US" altLang="zh-CN" dirty="0"/>
              <a:t>&lt;menu </a:t>
            </a:r>
            <a:r>
              <a:rPr lang="en-US" altLang="zh-CN" dirty="0" err="1"/>
              <a:t>xmlns:android</a:t>
            </a:r>
            <a:r>
              <a:rPr lang="en-US" altLang="zh-CN" dirty="0"/>
              <a:t>="http://schemas.android.com/</a:t>
            </a:r>
            <a:r>
              <a:rPr lang="en-US" altLang="zh-CN" dirty="0" err="1"/>
              <a:t>apk</a:t>
            </a:r>
            <a:r>
              <a:rPr lang="en-US" altLang="zh-CN" dirty="0"/>
              <a:t>/res/android"</a:t>
            </a:r>
            <a:endParaRPr lang="zh-CN" altLang="zh-CN" dirty="0"/>
          </a:p>
          <a:p>
            <a:r>
              <a:rPr lang="en-US" altLang="zh-CN" dirty="0"/>
              <a:t>    </a:t>
            </a:r>
            <a:r>
              <a:rPr lang="en-US" altLang="zh-CN" dirty="0" err="1"/>
              <a:t>xmlns:app</a:t>
            </a:r>
            <a:r>
              <a:rPr lang="en-US" altLang="zh-CN" dirty="0"/>
              <a:t>="http://schemas.android.com/</a:t>
            </a:r>
            <a:r>
              <a:rPr lang="en-US" altLang="zh-CN" dirty="0" err="1"/>
              <a:t>apk</a:t>
            </a:r>
            <a:r>
              <a:rPr lang="en-US" altLang="zh-CN" dirty="0"/>
              <a:t>/res-auto" &gt;</a:t>
            </a:r>
            <a:endParaRPr lang="zh-CN" altLang="zh-CN" dirty="0"/>
          </a:p>
          <a:p>
            <a:r>
              <a:rPr lang="en-US" altLang="zh-CN" dirty="0"/>
              <a:t>    &lt;item</a:t>
            </a:r>
            <a:endParaRPr lang="zh-CN" altLang="zh-CN" dirty="0"/>
          </a:p>
          <a:p>
            <a:r>
              <a:rPr lang="en-US" altLang="zh-CN" dirty="0"/>
              <a:t>        </a:t>
            </a:r>
            <a:r>
              <a:rPr lang="en-US" altLang="zh-CN" dirty="0" err="1"/>
              <a:t>android:id</a:t>
            </a:r>
            <a:r>
              <a:rPr lang="en-US" altLang="zh-CN" dirty="0"/>
              <a:t>="@+id/</a:t>
            </a:r>
            <a:r>
              <a:rPr lang="en-US" altLang="zh-CN" dirty="0" err="1"/>
              <a:t>menu_refresh</a:t>
            </a:r>
            <a:r>
              <a:rPr lang="en-US" altLang="zh-CN" dirty="0"/>
              <a:t>"</a:t>
            </a:r>
            <a:endParaRPr lang="zh-CN" altLang="zh-CN" dirty="0"/>
          </a:p>
          <a:p>
            <a:r>
              <a:rPr lang="en-US" altLang="zh-CN" dirty="0"/>
              <a:t>        </a:t>
            </a:r>
            <a:r>
              <a:rPr lang="en-US" altLang="zh-CN" dirty="0" err="1"/>
              <a:t>android:icon</a:t>
            </a:r>
            <a:r>
              <a:rPr lang="en-US" altLang="zh-CN" dirty="0"/>
              <a:t>="@</a:t>
            </a:r>
            <a:r>
              <a:rPr lang="en-US" altLang="zh-CN" dirty="0" err="1"/>
              <a:t>drawable</a:t>
            </a:r>
            <a:r>
              <a:rPr lang="en-US" altLang="zh-CN" dirty="0"/>
              <a:t>/</a:t>
            </a:r>
            <a:r>
              <a:rPr lang="en-US" altLang="zh-CN" dirty="0" err="1"/>
              <a:t>ic_refresh</a:t>
            </a:r>
            <a:r>
              <a:rPr lang="en-US" altLang="zh-CN" dirty="0"/>
              <a:t>"</a:t>
            </a:r>
            <a:endParaRPr lang="zh-CN" altLang="zh-CN" dirty="0"/>
          </a:p>
          <a:p>
            <a:r>
              <a:rPr lang="en-US" altLang="zh-CN" dirty="0"/>
              <a:t>        </a:t>
            </a:r>
            <a:r>
              <a:rPr lang="en-US" altLang="zh-CN" dirty="0" err="1"/>
              <a:t>app:showAsAction</a:t>
            </a:r>
            <a:r>
              <a:rPr lang="en-US" altLang="zh-CN" dirty="0"/>
              <a:t>="</a:t>
            </a:r>
            <a:r>
              <a:rPr lang="en-US" altLang="zh-CN" dirty="0" err="1"/>
              <a:t>ifRoom</a:t>
            </a:r>
            <a:r>
              <a:rPr lang="en-US" altLang="zh-CN" dirty="0"/>
              <a:t>"</a:t>
            </a:r>
            <a:endParaRPr lang="zh-CN" altLang="zh-CN" dirty="0"/>
          </a:p>
          <a:p>
            <a:r>
              <a:rPr lang="en-US" altLang="zh-CN" dirty="0"/>
              <a:t>        </a:t>
            </a:r>
            <a:r>
              <a:rPr lang="en-US" altLang="zh-CN" dirty="0" err="1"/>
              <a:t>android:title</a:t>
            </a:r>
            <a:r>
              <a:rPr lang="en-US" altLang="zh-CN" dirty="0"/>
              <a:t>="</a:t>
            </a:r>
            <a:r>
              <a:rPr lang="zh-CN" altLang="zh-CN" dirty="0"/>
              <a:t>刷新</a:t>
            </a:r>
            <a:r>
              <a:rPr lang="en-US" altLang="zh-CN" dirty="0"/>
              <a:t>"/&gt;</a:t>
            </a:r>
            <a:endParaRPr lang="zh-CN" altLang="zh-CN" dirty="0"/>
          </a:p>
          <a:p>
            <a:r>
              <a:rPr lang="en-US" altLang="zh-CN" dirty="0"/>
              <a:t>    &lt;item</a:t>
            </a:r>
            <a:endParaRPr lang="zh-CN" altLang="zh-CN" dirty="0"/>
          </a:p>
          <a:p>
            <a:r>
              <a:rPr lang="en-US" altLang="zh-CN" dirty="0"/>
              <a:t>        </a:t>
            </a:r>
            <a:r>
              <a:rPr lang="en-US" altLang="zh-CN" dirty="0" err="1"/>
              <a:t>android:id</a:t>
            </a:r>
            <a:r>
              <a:rPr lang="en-US" altLang="zh-CN" dirty="0"/>
              <a:t>="@+id/</a:t>
            </a:r>
            <a:r>
              <a:rPr lang="en-US" altLang="zh-CN" dirty="0" err="1"/>
              <a:t>menu_about</a:t>
            </a:r>
            <a:r>
              <a:rPr lang="en-US" altLang="zh-CN" dirty="0"/>
              <a:t>"</a:t>
            </a:r>
            <a:endParaRPr lang="zh-CN" altLang="zh-CN" dirty="0"/>
          </a:p>
          <a:p>
            <a:r>
              <a:rPr lang="en-US" altLang="zh-CN" dirty="0"/>
              <a:t>        </a:t>
            </a:r>
            <a:r>
              <a:rPr lang="en-US" altLang="zh-CN" dirty="0" err="1"/>
              <a:t>android:icon</a:t>
            </a:r>
            <a:r>
              <a:rPr lang="en-US" altLang="zh-CN" dirty="0"/>
              <a:t>="@</a:t>
            </a:r>
            <a:r>
              <a:rPr lang="en-US" altLang="zh-CN" dirty="0" err="1"/>
              <a:t>drawable</a:t>
            </a:r>
            <a:r>
              <a:rPr lang="en-US" altLang="zh-CN" dirty="0"/>
              <a:t>/</a:t>
            </a:r>
            <a:r>
              <a:rPr lang="en-US" altLang="zh-CN" dirty="0" err="1"/>
              <a:t>ic_about</a:t>
            </a:r>
            <a:r>
              <a:rPr lang="en-US" altLang="zh-CN" dirty="0"/>
              <a:t>"</a:t>
            </a:r>
            <a:endParaRPr lang="zh-CN" altLang="zh-CN" dirty="0"/>
          </a:p>
          <a:p>
            <a:r>
              <a:rPr lang="en-US" altLang="zh-CN" dirty="0"/>
              <a:t>        </a:t>
            </a:r>
            <a:r>
              <a:rPr lang="en-US" altLang="zh-CN" dirty="0" err="1"/>
              <a:t>app:showAsAction</a:t>
            </a:r>
            <a:r>
              <a:rPr lang="en-US" altLang="zh-CN" dirty="0"/>
              <a:t>="never"</a:t>
            </a:r>
            <a:endParaRPr lang="zh-CN" altLang="zh-CN" dirty="0"/>
          </a:p>
          <a:p>
            <a:r>
              <a:rPr lang="en-US" altLang="zh-CN" dirty="0"/>
              <a:t>        </a:t>
            </a:r>
            <a:r>
              <a:rPr lang="en-US" altLang="zh-CN" dirty="0" err="1"/>
              <a:t>android:title</a:t>
            </a:r>
            <a:r>
              <a:rPr lang="en-US" altLang="zh-CN" dirty="0"/>
              <a:t>="</a:t>
            </a:r>
            <a:r>
              <a:rPr lang="zh-CN" altLang="zh-CN" dirty="0"/>
              <a:t>关于</a:t>
            </a:r>
            <a:r>
              <a:rPr lang="en-US" altLang="zh-CN" dirty="0"/>
              <a:t>"/&gt;</a:t>
            </a:r>
            <a:endParaRPr lang="zh-CN" altLang="zh-CN" dirty="0"/>
          </a:p>
          <a:p>
            <a:r>
              <a:rPr lang="en-US" altLang="zh-CN" dirty="0"/>
              <a:t>    &lt;item</a:t>
            </a:r>
            <a:endParaRPr lang="zh-CN" altLang="zh-CN" dirty="0"/>
          </a:p>
          <a:p>
            <a:r>
              <a:rPr lang="en-US" altLang="zh-CN" dirty="0"/>
              <a:t>        </a:t>
            </a:r>
            <a:r>
              <a:rPr lang="en-US" altLang="zh-CN" dirty="0" err="1"/>
              <a:t>android:id</a:t>
            </a:r>
            <a:r>
              <a:rPr lang="en-US" altLang="zh-CN" dirty="0"/>
              <a:t>="@+id/</a:t>
            </a:r>
            <a:r>
              <a:rPr lang="en-US" altLang="zh-CN" dirty="0" err="1"/>
              <a:t>menu_quit</a:t>
            </a:r>
            <a:r>
              <a:rPr lang="en-US" altLang="zh-CN" dirty="0"/>
              <a:t>"</a:t>
            </a:r>
            <a:endParaRPr lang="zh-CN" altLang="zh-CN" dirty="0"/>
          </a:p>
          <a:p>
            <a:r>
              <a:rPr lang="en-US" altLang="zh-CN" dirty="0"/>
              <a:t>        </a:t>
            </a:r>
            <a:r>
              <a:rPr lang="en-US" altLang="zh-CN" dirty="0" err="1"/>
              <a:t>android:icon</a:t>
            </a:r>
            <a:r>
              <a:rPr lang="en-US" altLang="zh-CN" dirty="0"/>
              <a:t>="@</a:t>
            </a:r>
            <a:r>
              <a:rPr lang="en-US" altLang="zh-CN" dirty="0" err="1"/>
              <a:t>drawable</a:t>
            </a:r>
            <a:r>
              <a:rPr lang="en-US" altLang="zh-CN" dirty="0"/>
              <a:t>/</a:t>
            </a:r>
            <a:r>
              <a:rPr lang="en-US" altLang="zh-CN" dirty="0" err="1"/>
              <a:t>ic_quit</a:t>
            </a:r>
            <a:r>
              <a:rPr lang="en-US" altLang="zh-CN" dirty="0"/>
              <a:t>"</a:t>
            </a:r>
            <a:endParaRPr lang="zh-CN" altLang="zh-CN" dirty="0"/>
          </a:p>
          <a:p>
            <a:r>
              <a:rPr lang="en-US" altLang="zh-CN" dirty="0"/>
              <a:t>        </a:t>
            </a:r>
            <a:r>
              <a:rPr lang="en-US" altLang="zh-CN" dirty="0" err="1"/>
              <a:t>app:showAsAction</a:t>
            </a:r>
            <a:r>
              <a:rPr lang="en-US" altLang="zh-CN" dirty="0"/>
              <a:t>="never"</a:t>
            </a:r>
            <a:endParaRPr lang="zh-CN" altLang="zh-CN" dirty="0"/>
          </a:p>
          <a:p>
            <a:r>
              <a:rPr lang="en-US" altLang="zh-CN" dirty="0"/>
              <a:t>        </a:t>
            </a:r>
            <a:r>
              <a:rPr lang="en-US" altLang="zh-CN" dirty="0" err="1"/>
              <a:t>android:title</a:t>
            </a:r>
            <a:r>
              <a:rPr lang="en-US" altLang="zh-CN" dirty="0"/>
              <a:t>="</a:t>
            </a:r>
            <a:r>
              <a:rPr lang="zh-CN" altLang="zh-CN" dirty="0"/>
              <a:t>退出</a:t>
            </a:r>
            <a:r>
              <a:rPr lang="en-US" altLang="zh-CN" dirty="0"/>
              <a:t>"/&gt;</a:t>
            </a:r>
            <a:endParaRPr lang="zh-CN" altLang="zh-CN" dirty="0"/>
          </a:p>
          <a:p>
            <a:r>
              <a:rPr lang="en-US" altLang="zh-CN" dirty="0"/>
              <a:t>&lt;/menu&gt;</a:t>
            </a:r>
            <a:endParaRPr lang="zh-CN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819595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本章简介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zh-CN" dirty="0" smtClean="0"/>
              <a:t>本章</a:t>
            </a:r>
            <a:r>
              <a:rPr lang="zh-CN" altLang="zh-CN" dirty="0"/>
              <a:t>介绍了</a:t>
            </a:r>
            <a:r>
              <a:rPr lang="en-US" altLang="zh-CN" dirty="0"/>
              <a:t>App</a:t>
            </a:r>
            <a:r>
              <a:rPr lang="zh-CN" altLang="zh-CN" dirty="0"/>
              <a:t>开发常用的一些组合控件用法，主要包括</a:t>
            </a:r>
            <a:r>
              <a:rPr lang="zh-CN" altLang="zh-CN" dirty="0" smtClean="0"/>
              <a:t>：</a:t>
            </a:r>
            <a:endParaRPr lang="en-US" altLang="zh-CN" dirty="0" smtClean="0"/>
          </a:p>
          <a:p>
            <a:r>
              <a:rPr lang="zh-CN" altLang="zh-CN" dirty="0" smtClean="0"/>
              <a:t>如何</a:t>
            </a:r>
            <a:r>
              <a:rPr lang="zh-CN" altLang="zh-CN" dirty="0"/>
              <a:t>实现底部标签</a:t>
            </a:r>
            <a:r>
              <a:rPr lang="zh-CN" altLang="zh-CN" dirty="0" smtClean="0"/>
              <a:t>栏</a:t>
            </a:r>
            <a:r>
              <a:rPr lang="zh-CN" altLang="en-US" dirty="0" smtClean="0"/>
              <a:t>；</a:t>
            </a:r>
            <a:endParaRPr lang="en-US" altLang="zh-CN" dirty="0" smtClean="0"/>
          </a:p>
          <a:p>
            <a:r>
              <a:rPr lang="zh-CN" altLang="zh-CN" dirty="0" smtClean="0"/>
              <a:t>如何</a:t>
            </a:r>
            <a:r>
              <a:rPr lang="zh-CN" altLang="zh-CN" dirty="0"/>
              <a:t>运用顶部导航</a:t>
            </a:r>
            <a:r>
              <a:rPr lang="zh-CN" altLang="zh-CN" dirty="0" smtClean="0"/>
              <a:t>栏</a:t>
            </a:r>
            <a:r>
              <a:rPr lang="zh-CN" altLang="en-US" dirty="0" smtClean="0"/>
              <a:t>；</a:t>
            </a:r>
            <a:endParaRPr lang="en-US" altLang="zh-CN" dirty="0" smtClean="0"/>
          </a:p>
          <a:p>
            <a:r>
              <a:rPr lang="zh-CN" altLang="zh-CN" dirty="0" smtClean="0"/>
              <a:t>如何</a:t>
            </a:r>
            <a:r>
              <a:rPr lang="zh-CN" altLang="zh-CN" dirty="0"/>
              <a:t>利用循环视图实现三种增强型</a:t>
            </a:r>
            <a:r>
              <a:rPr lang="zh-CN" altLang="zh-CN" dirty="0" smtClean="0"/>
              <a:t>列表</a:t>
            </a:r>
            <a:r>
              <a:rPr lang="zh-CN" altLang="en-US" dirty="0" smtClean="0"/>
              <a:t>；</a:t>
            </a:r>
            <a:endParaRPr lang="en-US" altLang="zh-CN" dirty="0" smtClean="0"/>
          </a:p>
          <a:p>
            <a:r>
              <a:rPr lang="zh-CN" altLang="zh-CN" dirty="0" smtClean="0"/>
              <a:t>如何</a:t>
            </a:r>
            <a:r>
              <a:rPr lang="zh-CN" altLang="zh-CN" dirty="0"/>
              <a:t>使用二代翻页视图实现更炫的翻页效果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r>
              <a:rPr lang="zh-CN" altLang="zh-CN" dirty="0" smtClean="0"/>
              <a:t>然后</a:t>
            </a:r>
            <a:r>
              <a:rPr lang="zh-CN" altLang="zh-CN" dirty="0"/>
              <a:t>结合本章所学的知识，演示了一个实战项目“电商首页”的设计与实现。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4583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溢出菜单的演示效果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下面的效果图中，刷新图标的</a:t>
            </a:r>
            <a:r>
              <a:rPr lang="en-US" altLang="zh-CN" dirty="0" err="1"/>
              <a:t>showAsAction</a:t>
            </a:r>
            <a:r>
              <a:rPr lang="zh-CN" altLang="zh-CN" dirty="0" smtClean="0"/>
              <a:t>属性</a:t>
            </a:r>
            <a:r>
              <a:rPr lang="zh-CN" altLang="en-US" dirty="0" smtClean="0"/>
              <a:t>设置为</a:t>
            </a:r>
            <a:r>
              <a:rPr lang="en-US" altLang="zh-CN" dirty="0" err="1" smtClean="0"/>
              <a:t>ifRoom</a:t>
            </a:r>
            <a:r>
              <a:rPr lang="zh-CN" altLang="en-US" dirty="0" smtClean="0"/>
              <a:t>，其余图标的</a:t>
            </a:r>
            <a:r>
              <a:rPr lang="en-US" altLang="zh-CN" dirty="0" err="1"/>
              <a:t>showAsAction</a:t>
            </a:r>
            <a:r>
              <a:rPr lang="zh-CN" altLang="zh-CN" dirty="0"/>
              <a:t>属性</a:t>
            </a:r>
            <a:r>
              <a:rPr lang="zh-CN" altLang="en-US" dirty="0"/>
              <a:t>设置</a:t>
            </a:r>
            <a:r>
              <a:rPr lang="zh-CN" altLang="en-US" dirty="0" smtClean="0"/>
              <a:t>为</a:t>
            </a:r>
            <a:r>
              <a:rPr lang="en-US" altLang="zh-CN" dirty="0" smtClean="0"/>
              <a:t>never</a:t>
            </a:r>
            <a:r>
              <a:rPr lang="zh-CN" altLang="en-US" dirty="0" smtClean="0"/>
              <a:t>。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2467159" y="4991702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zh-CN" dirty="0"/>
              <a:t>溢出</a:t>
            </a:r>
            <a:r>
              <a:rPr lang="zh-CN" altLang="zh-CN" dirty="0" smtClean="0"/>
              <a:t>菜单</a:t>
            </a:r>
            <a:r>
              <a:rPr lang="zh-CN" altLang="en-US" dirty="0" smtClean="0"/>
              <a:t>的</a:t>
            </a:r>
            <a:r>
              <a:rPr lang="zh-CN" altLang="zh-CN" dirty="0" smtClean="0"/>
              <a:t>初始</a:t>
            </a:r>
            <a:r>
              <a:rPr lang="zh-CN" altLang="zh-CN" dirty="0"/>
              <a:t>界面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7444578" y="4991702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zh-CN" dirty="0"/>
              <a:t>点击按钮弹出菜单列表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1304" y="3375772"/>
            <a:ext cx="3873869" cy="116933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9724" y="3375772"/>
            <a:ext cx="3862698" cy="116596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973438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9.2.3  </a:t>
            </a:r>
            <a:r>
              <a:rPr lang="zh-CN" altLang="en-US" dirty="0"/>
              <a:t>标签布局</a:t>
            </a:r>
            <a:r>
              <a:rPr lang="en-US" altLang="zh-CN" dirty="0" err="1"/>
              <a:t>TabLayout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下面是两张京东</a:t>
            </a:r>
            <a:r>
              <a:rPr lang="en-US" altLang="zh-CN" dirty="0"/>
              <a:t>App</a:t>
            </a:r>
            <a:r>
              <a:rPr lang="zh-CN" altLang="en-US" dirty="0"/>
              <a:t>的页面截图，可以</a:t>
            </a:r>
            <a:r>
              <a:rPr lang="zh-CN" altLang="zh-CN" dirty="0"/>
              <a:t>通过左右滑动切换</a:t>
            </a:r>
            <a:r>
              <a:rPr lang="zh-CN" altLang="en-US" dirty="0"/>
              <a:t>商品页面和详情页面。也可点击</a:t>
            </a:r>
            <a:r>
              <a:rPr lang="zh-CN" altLang="zh-CN" dirty="0"/>
              <a:t>导航栏上</a:t>
            </a:r>
            <a:r>
              <a:rPr lang="zh-CN" altLang="en-US" dirty="0"/>
              <a:t>的</a:t>
            </a:r>
            <a:r>
              <a:rPr lang="zh-CN" altLang="zh-CN" dirty="0"/>
              <a:t>文字标签</a:t>
            </a:r>
            <a:r>
              <a:rPr lang="zh-CN" altLang="en-US" dirty="0"/>
              <a:t>切换页面。</a:t>
            </a:r>
          </a:p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566" y="2922662"/>
            <a:ext cx="3810198" cy="289998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8091" y="2922662"/>
            <a:ext cx="3810198" cy="289998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105248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标签布局的用法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 err="1" smtClean="0"/>
              <a:t>TabLayout</a:t>
            </a:r>
            <a:r>
              <a:rPr lang="zh-CN" altLang="en-US" dirty="0" smtClean="0"/>
              <a:t>用于将</a:t>
            </a:r>
            <a:r>
              <a:rPr lang="en-US" altLang="zh-CN" dirty="0" err="1" smtClean="0"/>
              <a:t>ViewPager</a:t>
            </a:r>
            <a:r>
              <a:rPr lang="zh-CN" altLang="en-US" dirty="0" smtClean="0"/>
              <a:t>关联到</a:t>
            </a:r>
            <a:r>
              <a:rPr lang="en-US" altLang="zh-CN" dirty="0" smtClean="0"/>
              <a:t>Toolbar</a:t>
            </a:r>
            <a:r>
              <a:rPr lang="zh-CN" altLang="en-US" dirty="0" smtClean="0"/>
              <a:t>，它</a:t>
            </a:r>
            <a:r>
              <a:rPr lang="zh-CN" altLang="zh-CN" dirty="0"/>
              <a:t>的展现形式类似于</a:t>
            </a:r>
            <a:r>
              <a:rPr lang="en-US" altLang="zh-CN" dirty="0" err="1" smtClean="0"/>
              <a:t>PagerTabStrip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zh-CN" altLang="en-US" dirty="0" smtClean="0"/>
              <a:t>使用标签布局之前需要先导入</a:t>
            </a:r>
            <a:r>
              <a:rPr lang="en-US" altLang="zh-CN" dirty="0" smtClean="0"/>
              <a:t>design</a:t>
            </a:r>
            <a:r>
              <a:rPr lang="zh-CN" altLang="en-US" dirty="0" smtClean="0"/>
              <a:t>库：</a:t>
            </a:r>
            <a:endParaRPr lang="en-US" altLang="zh-CN" dirty="0" smtClean="0"/>
          </a:p>
          <a:p>
            <a:pPr lvl="1"/>
            <a:r>
              <a:rPr lang="en-US" altLang="zh-CN" dirty="0"/>
              <a:t>	    implementation </a:t>
            </a:r>
            <a:r>
              <a:rPr lang="en-US" altLang="zh-CN" dirty="0" smtClean="0"/>
              <a:t>'com.google.android.material:material:1.5.0</a:t>
            </a:r>
            <a:r>
              <a:rPr lang="en-US" altLang="zh-CN" dirty="0" smtClean="0"/>
              <a:t>'</a:t>
            </a:r>
          </a:p>
          <a:p>
            <a:r>
              <a:rPr lang="zh-CN" altLang="en-US" dirty="0" smtClean="0"/>
              <a:t>标签布局</a:t>
            </a:r>
            <a:r>
              <a:rPr lang="zh-CN" altLang="zh-CN" dirty="0" smtClean="0"/>
              <a:t>通过</a:t>
            </a:r>
            <a:r>
              <a:rPr lang="zh-CN" altLang="zh-CN" dirty="0"/>
              <a:t>以下</a:t>
            </a:r>
            <a:r>
              <a:rPr lang="en-US" altLang="zh-CN" dirty="0"/>
              <a:t>4</a:t>
            </a:r>
            <a:r>
              <a:rPr lang="zh-CN" altLang="zh-CN" dirty="0"/>
              <a:t>种方法操作标签。</a:t>
            </a:r>
          </a:p>
          <a:p>
            <a:pPr lvl="1"/>
            <a:r>
              <a:rPr lang="en-US" altLang="zh-CN" dirty="0" err="1"/>
              <a:t>newTab</a:t>
            </a:r>
            <a:r>
              <a:rPr lang="zh-CN" altLang="zh-CN" dirty="0"/>
              <a:t>：创建新标签。</a:t>
            </a:r>
          </a:p>
          <a:p>
            <a:pPr lvl="1"/>
            <a:r>
              <a:rPr lang="en-US" altLang="zh-CN" dirty="0" err="1"/>
              <a:t>addTab</a:t>
            </a:r>
            <a:r>
              <a:rPr lang="zh-CN" altLang="zh-CN" dirty="0"/>
              <a:t>：添加一个标签。</a:t>
            </a:r>
          </a:p>
          <a:p>
            <a:pPr lvl="1"/>
            <a:r>
              <a:rPr lang="en-US" altLang="zh-CN" dirty="0" err="1"/>
              <a:t>getTabAt</a:t>
            </a:r>
            <a:r>
              <a:rPr lang="zh-CN" altLang="zh-CN" dirty="0"/>
              <a:t>：获取指定位置的标签。</a:t>
            </a:r>
          </a:p>
          <a:p>
            <a:pPr lvl="1"/>
            <a:r>
              <a:rPr lang="en-US" altLang="zh-CN" dirty="0" err="1"/>
              <a:t>setOnTabSelectedListener</a:t>
            </a:r>
            <a:r>
              <a:rPr lang="zh-CN" altLang="zh-CN" dirty="0"/>
              <a:t>：设置标签的选中监听器</a:t>
            </a:r>
            <a:r>
              <a:rPr lang="zh-CN" altLang="zh-CN" dirty="0" smtClean="0"/>
              <a:t>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369003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如何将</a:t>
            </a:r>
            <a:r>
              <a:rPr lang="en-US" altLang="zh-CN" dirty="0" err="1" smtClean="0"/>
              <a:t>TabLayout</a:t>
            </a:r>
            <a:r>
              <a:rPr lang="zh-CN" altLang="en-US" dirty="0" smtClean="0"/>
              <a:t>绑定</a:t>
            </a:r>
            <a:r>
              <a:rPr lang="en-US" altLang="zh-CN" dirty="0" err="1" smtClean="0"/>
              <a:t>ViewPager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 smtClean="0"/>
              <a:t>ViewPager</a:t>
            </a:r>
            <a:r>
              <a:rPr lang="zh-CN" altLang="en-US" dirty="0" smtClean="0"/>
              <a:t>关联</a:t>
            </a:r>
            <a:r>
              <a:rPr lang="en-US" altLang="zh-CN" dirty="0" err="1" smtClean="0"/>
              <a:t>TabLayout</a:t>
            </a:r>
            <a:r>
              <a:rPr lang="zh-CN" altLang="en-US" dirty="0" smtClean="0"/>
              <a:t>的办法：</a:t>
            </a:r>
            <a:endParaRPr lang="en-US" altLang="zh-CN" dirty="0" smtClean="0"/>
          </a:p>
          <a:p>
            <a:pPr lvl="1"/>
            <a:r>
              <a:rPr lang="zh-CN" altLang="en-US" dirty="0"/>
              <a:t>在</a:t>
            </a:r>
            <a:r>
              <a:rPr lang="zh-CN" altLang="en-US" dirty="0" smtClean="0"/>
              <a:t>监听器的</a:t>
            </a:r>
            <a:r>
              <a:rPr lang="en-US" altLang="zh-CN" dirty="0" err="1" smtClean="0"/>
              <a:t>onPageSelected</a:t>
            </a:r>
            <a:r>
              <a:rPr lang="zh-CN" altLang="en-US" dirty="0" smtClean="0"/>
              <a:t>函数中，调用</a:t>
            </a:r>
            <a:r>
              <a:rPr lang="en-US" altLang="zh-CN" dirty="0" err="1" smtClean="0"/>
              <a:t>TabLayout</a:t>
            </a:r>
            <a:r>
              <a:rPr lang="zh-CN" altLang="en-US" dirty="0" smtClean="0"/>
              <a:t>对象的</a:t>
            </a:r>
            <a:r>
              <a:rPr lang="en-US" altLang="zh-CN" dirty="0" err="1" smtClean="0"/>
              <a:t>getTabAt</a:t>
            </a:r>
            <a:r>
              <a:rPr lang="zh-CN" altLang="en-US" dirty="0" smtClean="0"/>
              <a:t>方法并选中</a:t>
            </a:r>
            <a:r>
              <a:rPr lang="en-US" altLang="zh-CN" dirty="0" smtClean="0"/>
              <a:t>Tab</a:t>
            </a:r>
            <a:r>
              <a:rPr lang="zh-CN" altLang="en-US" dirty="0" smtClean="0"/>
              <a:t>页。</a:t>
            </a:r>
            <a:endParaRPr lang="en-US" altLang="zh-CN" dirty="0" smtClean="0"/>
          </a:p>
          <a:p>
            <a:r>
              <a:rPr lang="en-US" altLang="zh-CN" dirty="0" err="1" smtClean="0"/>
              <a:t>TabLayout</a:t>
            </a:r>
            <a:r>
              <a:rPr lang="zh-CN" altLang="en-US" dirty="0" smtClean="0"/>
              <a:t>关联</a:t>
            </a:r>
            <a:r>
              <a:rPr lang="en-US" altLang="zh-CN" dirty="0" err="1" smtClean="0"/>
              <a:t>ViewPager</a:t>
            </a:r>
            <a:r>
              <a:rPr lang="zh-CN" altLang="en-US" dirty="0"/>
              <a:t>的办法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（</a:t>
            </a:r>
            <a:r>
              <a:rPr lang="en-US" altLang="zh-CN" dirty="0" smtClean="0"/>
              <a:t>1</a:t>
            </a:r>
            <a:r>
              <a:rPr lang="zh-CN" altLang="en-US" dirty="0" smtClean="0"/>
              <a:t>）在监听器</a:t>
            </a:r>
            <a:r>
              <a:rPr lang="en-US" altLang="zh-CN" dirty="0" err="1" smtClean="0"/>
              <a:t>OnTabSelectedListener</a:t>
            </a:r>
            <a:r>
              <a:rPr lang="zh-CN" altLang="en-US" dirty="0" smtClean="0"/>
              <a:t>的</a:t>
            </a:r>
            <a:r>
              <a:rPr lang="en-US" altLang="zh-CN" dirty="0" err="1" smtClean="0"/>
              <a:t>onTabSelected</a:t>
            </a:r>
            <a:r>
              <a:rPr lang="zh-CN" altLang="en-US" dirty="0"/>
              <a:t>函数中，</a:t>
            </a:r>
            <a:r>
              <a:rPr lang="zh-CN" altLang="en-US" dirty="0" smtClean="0"/>
              <a:t>调用</a:t>
            </a:r>
            <a:r>
              <a:rPr lang="en-US" altLang="zh-CN" dirty="0" err="1" smtClean="0"/>
              <a:t>ViewPager</a:t>
            </a:r>
            <a:r>
              <a:rPr lang="zh-CN" altLang="en-US" dirty="0"/>
              <a:t>对象</a:t>
            </a:r>
            <a:r>
              <a:rPr lang="zh-CN" altLang="en-US" dirty="0" smtClean="0"/>
              <a:t>的</a:t>
            </a:r>
            <a:r>
              <a:rPr lang="en-US" altLang="zh-CN" dirty="0" err="1" smtClean="0"/>
              <a:t>setCurrentItem</a:t>
            </a:r>
            <a:r>
              <a:rPr lang="zh-CN" altLang="en-US" dirty="0" smtClean="0"/>
              <a:t>方法选中某页面。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（</a:t>
            </a:r>
            <a:r>
              <a:rPr lang="en-US" altLang="zh-CN" dirty="0" smtClean="0"/>
              <a:t>2</a:t>
            </a:r>
            <a:r>
              <a:rPr lang="zh-CN" altLang="en-US" dirty="0" smtClean="0"/>
              <a:t>）利用封装好的监听器</a:t>
            </a:r>
            <a:r>
              <a:rPr lang="en-US" altLang="zh-CN" dirty="0" err="1" smtClean="0"/>
              <a:t>ViewPagerOnTabSelectedListener</a:t>
            </a:r>
            <a:r>
              <a:rPr lang="zh-CN" altLang="en-US" dirty="0" smtClean="0"/>
              <a:t>，直接绑定</a:t>
            </a:r>
            <a:r>
              <a:rPr lang="en-US" altLang="zh-CN" dirty="0" err="1"/>
              <a:t>ViewPager</a:t>
            </a:r>
            <a:r>
              <a:rPr lang="zh-CN" altLang="en-US" dirty="0" smtClean="0"/>
              <a:t>对象。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15980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标签布局的演示效果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5525" y="1690688"/>
            <a:ext cx="3284028" cy="4351338"/>
          </a:xfrm>
          <a:ln>
            <a:solidFill>
              <a:schemeClr val="tx1"/>
            </a:solidFill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9185" y="1692307"/>
            <a:ext cx="3281585" cy="43481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文本框 5"/>
          <p:cNvSpPr txBox="1"/>
          <p:nvPr/>
        </p:nvSpPr>
        <p:spPr>
          <a:xfrm>
            <a:off x="2546460" y="6246976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zh-CN" dirty="0"/>
              <a:t>点击了“商品”标签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7448898" y="6246976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zh-CN" dirty="0"/>
              <a:t>点击了“详情”标签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619332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9.3  </a:t>
            </a:r>
            <a:r>
              <a:rPr lang="zh-CN" altLang="en-US" dirty="0"/>
              <a:t>增强型列表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zh-CN" dirty="0"/>
              <a:t>本节介绍如何利用循环视图</a:t>
            </a:r>
            <a:r>
              <a:rPr lang="en-US" altLang="zh-CN" dirty="0" err="1"/>
              <a:t>RecyclerView</a:t>
            </a:r>
            <a:r>
              <a:rPr lang="zh-CN" altLang="zh-CN" dirty="0"/>
              <a:t>实现三种增强型列表，包括线性列表布局、普通网格布局、瀑布流网格布局等，以及如何动态更新循环视图内部的列表项数据。</a:t>
            </a:r>
          </a:p>
          <a:p>
            <a:r>
              <a:rPr lang="en-US" altLang="zh-CN" dirty="0" smtClean="0"/>
              <a:t>9.3.1  </a:t>
            </a:r>
            <a:r>
              <a:rPr lang="zh-CN" altLang="en-US" dirty="0"/>
              <a:t>循环视图</a:t>
            </a:r>
            <a:r>
              <a:rPr lang="en-US" altLang="zh-CN" dirty="0" err="1"/>
              <a:t>RecyclerView</a:t>
            </a:r>
            <a:endParaRPr lang="en-US" altLang="zh-CN" dirty="0"/>
          </a:p>
          <a:p>
            <a:r>
              <a:rPr lang="en-US" altLang="zh-CN" dirty="0" smtClean="0"/>
              <a:t>9.3.2  </a:t>
            </a:r>
            <a:r>
              <a:rPr lang="zh-CN" altLang="en-US" dirty="0"/>
              <a:t>布局管理器</a:t>
            </a:r>
            <a:r>
              <a:rPr lang="en-US" altLang="zh-CN" dirty="0" err="1"/>
              <a:t>LayoutManager</a:t>
            </a:r>
            <a:endParaRPr lang="en-US" altLang="zh-CN" dirty="0"/>
          </a:p>
          <a:p>
            <a:r>
              <a:rPr lang="en-US" altLang="zh-CN" dirty="0" smtClean="0"/>
              <a:t>9.3.3  </a:t>
            </a:r>
            <a:r>
              <a:rPr lang="zh-CN" altLang="en-US" dirty="0"/>
              <a:t>动态更新循环视图</a:t>
            </a:r>
          </a:p>
        </p:txBody>
      </p:sp>
    </p:spTree>
    <p:extLst>
      <p:ext uri="{BB962C8B-B14F-4D97-AF65-F5344CB8AC3E}">
        <p14:creationId xmlns:p14="http://schemas.microsoft.com/office/powerpoint/2010/main" val="12210890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9.3.1  </a:t>
            </a:r>
            <a:r>
              <a:rPr lang="zh-CN" altLang="en-US" dirty="0"/>
              <a:t>循环视图</a:t>
            </a:r>
            <a:r>
              <a:rPr lang="en-US" altLang="zh-CN" dirty="0" err="1"/>
              <a:t>RecyclerView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循环视图实现了一组视图的</a:t>
            </a:r>
            <a:r>
              <a:rPr lang="en-US" altLang="zh-CN" dirty="0"/>
              <a:t>3</a:t>
            </a:r>
            <a:r>
              <a:rPr lang="zh-CN" altLang="en-US" dirty="0"/>
              <a:t>种排列形式：</a:t>
            </a:r>
            <a:endParaRPr lang="en-US" altLang="zh-CN" dirty="0"/>
          </a:p>
          <a:p>
            <a:r>
              <a:rPr lang="zh-CN" altLang="en-US" dirty="0"/>
              <a:t>（</a:t>
            </a:r>
            <a:r>
              <a:rPr lang="en-US" altLang="zh-CN" dirty="0"/>
              <a:t>1</a:t>
            </a:r>
            <a:r>
              <a:rPr lang="zh-CN" altLang="en-US" dirty="0"/>
              <a:t>）在垂直或水平方向上的列表视图。展现形式类似</a:t>
            </a:r>
            <a:r>
              <a:rPr lang="en-US" altLang="zh-CN" dirty="0" err="1"/>
              <a:t>ListView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dirty="0"/>
              <a:t>（</a:t>
            </a:r>
            <a:r>
              <a:rPr lang="en-US" altLang="zh-CN" dirty="0"/>
              <a:t>2</a:t>
            </a:r>
            <a:r>
              <a:rPr lang="zh-CN" altLang="en-US" dirty="0"/>
              <a:t>）多行多列均匀分布的网格视图。展现形式类似</a:t>
            </a:r>
            <a:r>
              <a:rPr lang="en-US" altLang="zh-CN" dirty="0" err="1"/>
              <a:t>GridView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dirty="0"/>
              <a:t>（</a:t>
            </a:r>
            <a:r>
              <a:rPr lang="en-US" altLang="zh-CN" dirty="0"/>
              <a:t>3</a:t>
            </a:r>
            <a:r>
              <a:rPr lang="zh-CN" altLang="en-US" dirty="0"/>
              <a:t>）列数固定，但每个单元格的高度不尽相同，犹如瀑布那样倾泻而下的垂直布局。也可以是行数固定，但每个单元格的宽度不尽相同，此时布局在水平方向排列。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296629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循环视图的用法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使用循环视图之前</a:t>
            </a:r>
            <a:r>
              <a:rPr lang="zh-CN" altLang="en-US" dirty="0"/>
              <a:t>需要先导</a:t>
            </a:r>
            <a:r>
              <a:rPr lang="zh-CN" altLang="en-US" dirty="0" smtClean="0"/>
              <a:t>入</a:t>
            </a:r>
            <a:r>
              <a:rPr lang="en-US" altLang="zh-CN" dirty="0" err="1"/>
              <a:t>recyclerview</a:t>
            </a:r>
            <a:r>
              <a:rPr lang="zh-CN" altLang="en-US" dirty="0" smtClean="0"/>
              <a:t>库</a:t>
            </a:r>
            <a:r>
              <a:rPr lang="zh-CN" altLang="en-US" dirty="0"/>
              <a:t>：</a:t>
            </a:r>
            <a:endParaRPr lang="en-US" altLang="zh-CN" dirty="0"/>
          </a:p>
          <a:p>
            <a:pPr lvl="1"/>
            <a:r>
              <a:rPr lang="en-US" altLang="zh-CN" dirty="0"/>
              <a:t> </a:t>
            </a:r>
            <a:r>
              <a:rPr lang="en-US" altLang="zh-CN" dirty="0" smtClean="0"/>
              <a:t>       implementation </a:t>
            </a:r>
            <a:r>
              <a:rPr lang="en-US" altLang="zh-CN" dirty="0" smtClean="0"/>
              <a:t>'androidx.recyclerview:recyclerview:1.2.0</a:t>
            </a:r>
            <a:r>
              <a:rPr lang="en-US" altLang="zh-CN" dirty="0"/>
              <a:t>'</a:t>
            </a:r>
            <a:endParaRPr lang="en-US" altLang="zh-CN" dirty="0" smtClean="0"/>
          </a:p>
          <a:p>
            <a:pPr lvl="0"/>
            <a:r>
              <a:rPr lang="zh-CN" altLang="en-US" dirty="0" smtClean="0"/>
              <a:t>下面是</a:t>
            </a:r>
            <a:r>
              <a:rPr lang="en-US" altLang="zh-CN" dirty="0" err="1"/>
              <a:t>RecyclerView</a:t>
            </a:r>
            <a:r>
              <a:rPr lang="zh-CN" altLang="zh-CN" dirty="0"/>
              <a:t>的常用</a:t>
            </a:r>
            <a:r>
              <a:rPr lang="zh-CN" altLang="zh-CN" dirty="0" smtClean="0"/>
              <a:t>方法</a:t>
            </a:r>
            <a:r>
              <a:rPr lang="zh-CN" altLang="en-US" dirty="0" smtClean="0"/>
              <a:t>：</a:t>
            </a:r>
            <a:endParaRPr lang="en-US" altLang="zh-CN" dirty="0"/>
          </a:p>
          <a:p>
            <a:pPr lvl="1"/>
            <a:r>
              <a:rPr lang="en-US" altLang="zh-CN" dirty="0" err="1" smtClean="0"/>
              <a:t>setAdapter</a:t>
            </a:r>
            <a:r>
              <a:rPr lang="zh-CN" altLang="zh-CN" dirty="0"/>
              <a:t>：设置列表项的循环适配器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pPr lvl="1"/>
            <a:r>
              <a:rPr lang="en-US" altLang="zh-CN" dirty="0" err="1" smtClean="0"/>
              <a:t>setLayoutManager</a:t>
            </a:r>
            <a:r>
              <a:rPr lang="zh-CN" altLang="zh-CN" dirty="0"/>
              <a:t>：设置列表项的布局管理器</a:t>
            </a:r>
            <a:r>
              <a:rPr lang="zh-CN" altLang="zh-CN" dirty="0" smtClean="0"/>
              <a:t>。包括</a:t>
            </a:r>
            <a:r>
              <a:rPr lang="zh-CN" altLang="zh-CN" dirty="0"/>
              <a:t>线性布局</a:t>
            </a:r>
            <a:r>
              <a:rPr lang="zh-CN" altLang="zh-CN" dirty="0" smtClean="0"/>
              <a:t>管理器、</a:t>
            </a:r>
            <a:r>
              <a:rPr lang="zh-CN" altLang="zh-CN" dirty="0"/>
              <a:t>网格布局</a:t>
            </a:r>
            <a:r>
              <a:rPr lang="zh-CN" altLang="zh-CN" dirty="0" smtClean="0"/>
              <a:t>管理器、</a:t>
            </a:r>
            <a:r>
              <a:rPr lang="zh-CN" altLang="zh-CN" dirty="0"/>
              <a:t>瀑布流网格布局</a:t>
            </a:r>
            <a:r>
              <a:rPr lang="zh-CN" altLang="zh-CN" dirty="0" smtClean="0"/>
              <a:t>管理器。</a:t>
            </a:r>
            <a:endParaRPr lang="zh-CN" altLang="zh-CN" dirty="0"/>
          </a:p>
          <a:p>
            <a:pPr lvl="1"/>
            <a:r>
              <a:rPr lang="en-US" altLang="zh-CN" dirty="0" err="1"/>
              <a:t>addItemDecoration</a:t>
            </a:r>
            <a:r>
              <a:rPr lang="zh-CN" altLang="zh-CN" dirty="0"/>
              <a:t>：添加列表项的分割线。</a:t>
            </a:r>
          </a:p>
          <a:p>
            <a:pPr lvl="1"/>
            <a:r>
              <a:rPr lang="en-US" altLang="zh-CN" dirty="0" err="1"/>
              <a:t>setItemAnimator</a:t>
            </a:r>
            <a:r>
              <a:rPr lang="zh-CN" altLang="zh-CN" dirty="0"/>
              <a:t>：设置列表项的变更动画</a:t>
            </a:r>
            <a:r>
              <a:rPr lang="zh-CN" altLang="zh-CN" dirty="0" smtClean="0"/>
              <a:t>。</a:t>
            </a:r>
            <a:endParaRPr lang="zh-CN" altLang="zh-CN" dirty="0"/>
          </a:p>
          <a:p>
            <a:pPr lvl="1"/>
            <a:r>
              <a:rPr lang="en-US" altLang="zh-CN" dirty="0" err="1"/>
              <a:t>scrollToPosition</a:t>
            </a:r>
            <a:r>
              <a:rPr lang="zh-CN" altLang="zh-CN" dirty="0"/>
              <a:t>：滚动到指定位置。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065263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循环视图的适配器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zh-CN" dirty="0"/>
              <a:t>下面是与</a:t>
            </a:r>
            <a:r>
              <a:rPr lang="en-US" altLang="zh-CN" dirty="0" err="1"/>
              <a:t>RecyclerView.Adapter</a:t>
            </a:r>
            <a:r>
              <a:rPr lang="zh-CN" altLang="zh-CN" dirty="0"/>
              <a:t>相关的常用方法。</a:t>
            </a:r>
          </a:p>
          <a:p>
            <a:r>
              <a:rPr lang="zh-CN" altLang="en-US" dirty="0" smtClean="0"/>
              <a:t>（</a:t>
            </a:r>
            <a:r>
              <a:rPr lang="en-US" altLang="zh-CN" dirty="0" smtClean="0"/>
              <a:t>1</a:t>
            </a:r>
            <a:r>
              <a:rPr lang="zh-CN" altLang="en-US" dirty="0" smtClean="0"/>
              <a:t>）</a:t>
            </a:r>
            <a:r>
              <a:rPr lang="zh-CN" altLang="zh-CN" dirty="0" smtClean="0"/>
              <a:t>自定义</a:t>
            </a:r>
            <a:r>
              <a:rPr lang="zh-CN" altLang="zh-CN" dirty="0"/>
              <a:t>适配器必须要重写的方法。</a:t>
            </a:r>
          </a:p>
          <a:p>
            <a:pPr lvl="1"/>
            <a:r>
              <a:rPr lang="en-US" altLang="zh-CN" dirty="0" err="1"/>
              <a:t>getItemCount</a:t>
            </a:r>
            <a:r>
              <a:rPr lang="zh-CN" altLang="zh-CN" dirty="0"/>
              <a:t>：获得列表项的数目。</a:t>
            </a:r>
          </a:p>
          <a:p>
            <a:pPr lvl="1"/>
            <a:r>
              <a:rPr lang="en-US" altLang="zh-CN" dirty="0" err="1"/>
              <a:t>onCreateViewHolder</a:t>
            </a:r>
            <a:r>
              <a:rPr lang="zh-CN" altLang="zh-CN" dirty="0"/>
              <a:t>：创建整个布局的视图持有者。</a:t>
            </a:r>
            <a:endParaRPr lang="en-US" altLang="zh-CN" dirty="0"/>
          </a:p>
          <a:p>
            <a:pPr lvl="1"/>
            <a:r>
              <a:rPr lang="en-US" altLang="zh-CN" dirty="0" err="1"/>
              <a:t>onBindViewHolder</a:t>
            </a:r>
            <a:r>
              <a:rPr lang="zh-CN" altLang="zh-CN" dirty="0"/>
              <a:t>：绑定每项的视图持有者。</a:t>
            </a:r>
          </a:p>
          <a:p>
            <a:r>
              <a:rPr lang="zh-CN" altLang="en-US" dirty="0" smtClean="0"/>
              <a:t>（</a:t>
            </a:r>
            <a:r>
              <a:rPr lang="en-US" altLang="zh-CN" dirty="0" smtClean="0"/>
              <a:t>2</a:t>
            </a:r>
            <a:r>
              <a:rPr lang="zh-CN" altLang="en-US" dirty="0" smtClean="0"/>
              <a:t>）</a:t>
            </a:r>
            <a:r>
              <a:rPr lang="zh-CN" altLang="zh-CN" dirty="0" smtClean="0"/>
              <a:t>可以</a:t>
            </a:r>
            <a:r>
              <a:rPr lang="zh-CN" altLang="zh-CN" dirty="0"/>
              <a:t>重写也可以不重写的方法。</a:t>
            </a:r>
          </a:p>
          <a:p>
            <a:pPr lvl="1"/>
            <a:r>
              <a:rPr lang="en-US" altLang="zh-CN" dirty="0" err="1"/>
              <a:t>getItemViewType</a:t>
            </a:r>
            <a:r>
              <a:rPr lang="zh-CN" altLang="zh-CN" dirty="0"/>
              <a:t>：返回每项的视图类型。</a:t>
            </a:r>
            <a:endParaRPr lang="en-US" altLang="zh-CN" dirty="0"/>
          </a:p>
          <a:p>
            <a:pPr lvl="1"/>
            <a:r>
              <a:rPr lang="en-US" altLang="zh-CN" dirty="0" err="1"/>
              <a:t>getItemId</a:t>
            </a:r>
            <a:r>
              <a:rPr lang="zh-CN" altLang="zh-CN" dirty="0"/>
              <a:t>：获得每项的编号。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839473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循环视图的演示效果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下面</a:t>
            </a:r>
            <a:r>
              <a:rPr lang="zh-CN" altLang="en-US" dirty="0" smtClean="0"/>
              <a:t>是</a:t>
            </a:r>
            <a:r>
              <a:rPr lang="zh-CN" altLang="zh-CN" dirty="0" smtClean="0"/>
              <a:t>仿照</a:t>
            </a:r>
            <a:r>
              <a:rPr lang="zh-CN" altLang="zh-CN" dirty="0"/>
              <a:t>微信公众号的消息列表</a:t>
            </a:r>
            <a:r>
              <a:rPr lang="zh-CN" altLang="zh-CN" dirty="0" smtClean="0"/>
              <a:t>，</a:t>
            </a:r>
            <a:r>
              <a:rPr lang="zh-CN" altLang="en-US" dirty="0" smtClean="0"/>
              <a:t>展示效果类似列表视图。</a:t>
            </a:r>
            <a:endParaRPr lang="zh-CN" altLang="en-US" dirty="0"/>
          </a:p>
          <a:p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1992" y="2542902"/>
            <a:ext cx="3995726" cy="403642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974362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本章目录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9.1  </a:t>
            </a:r>
            <a:r>
              <a:rPr lang="zh-CN" altLang="en-US" dirty="0"/>
              <a:t>底部标签栏</a:t>
            </a:r>
          </a:p>
          <a:p>
            <a:r>
              <a:rPr lang="en-US" altLang="zh-CN" dirty="0" smtClean="0"/>
              <a:t>9.2  </a:t>
            </a:r>
            <a:r>
              <a:rPr lang="zh-CN" altLang="en-US" dirty="0"/>
              <a:t>顶部导航栏</a:t>
            </a:r>
          </a:p>
          <a:p>
            <a:r>
              <a:rPr lang="en-US" altLang="zh-CN" dirty="0" smtClean="0"/>
              <a:t>9.3  </a:t>
            </a:r>
            <a:r>
              <a:rPr lang="zh-CN" altLang="en-US" dirty="0"/>
              <a:t>增强型列表</a:t>
            </a:r>
          </a:p>
          <a:p>
            <a:r>
              <a:rPr lang="en-US" altLang="zh-CN" dirty="0" smtClean="0"/>
              <a:t>9.4  </a:t>
            </a:r>
            <a:r>
              <a:rPr lang="zh-CN" altLang="en-US" dirty="0"/>
              <a:t>升级版翻页</a:t>
            </a:r>
          </a:p>
          <a:p>
            <a:r>
              <a:rPr lang="en-US" altLang="zh-CN" dirty="0" smtClean="0"/>
              <a:t>9.5  </a:t>
            </a:r>
            <a:r>
              <a:rPr lang="zh-CN" altLang="en-US" dirty="0"/>
              <a:t>实战项目：电商首页</a:t>
            </a:r>
          </a:p>
          <a:p>
            <a:r>
              <a:rPr lang="en-US" altLang="zh-CN" dirty="0" smtClean="0"/>
              <a:t>9.6  </a:t>
            </a:r>
            <a:r>
              <a:rPr lang="zh-CN" altLang="en-US" dirty="0"/>
              <a:t>小结</a:t>
            </a:r>
          </a:p>
          <a:p>
            <a:r>
              <a:rPr lang="en-US" altLang="zh-CN" dirty="0" smtClean="0"/>
              <a:t>9.7  </a:t>
            </a:r>
            <a:r>
              <a:rPr lang="zh-CN" altLang="en-US" dirty="0"/>
              <a:t>习题</a:t>
            </a:r>
          </a:p>
        </p:txBody>
      </p:sp>
    </p:spTree>
    <p:extLst>
      <p:ext uri="{BB962C8B-B14F-4D97-AF65-F5344CB8AC3E}">
        <p14:creationId xmlns:p14="http://schemas.microsoft.com/office/powerpoint/2010/main" val="8388677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9.3.2  </a:t>
            </a:r>
            <a:r>
              <a:rPr lang="zh-CN" altLang="en-US" dirty="0"/>
              <a:t>布局管理器</a:t>
            </a:r>
            <a:r>
              <a:rPr lang="en-US" altLang="zh-CN" dirty="0" err="1"/>
              <a:t>LayoutManager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/>
              <a:t>RecyclerView</a:t>
            </a:r>
            <a:r>
              <a:rPr lang="zh-CN" altLang="en-US" dirty="0"/>
              <a:t>的布局样式依赖于</a:t>
            </a:r>
            <a:r>
              <a:rPr lang="zh-CN" altLang="zh-CN" dirty="0"/>
              <a:t>布局管理器</a:t>
            </a:r>
            <a:r>
              <a:rPr lang="en-US" altLang="zh-CN" dirty="0" err="1"/>
              <a:t>LayoutManager</a:t>
            </a:r>
            <a:r>
              <a:rPr lang="zh-CN" altLang="en-US" dirty="0" smtClean="0"/>
              <a:t>，它</a:t>
            </a:r>
            <a:r>
              <a:rPr lang="zh-CN" altLang="zh-CN" dirty="0" smtClean="0"/>
              <a:t>提供</a:t>
            </a:r>
            <a:r>
              <a:rPr lang="zh-CN" altLang="zh-CN" dirty="0"/>
              <a:t>了</a:t>
            </a:r>
            <a:r>
              <a:rPr lang="zh-CN" altLang="en-US" dirty="0"/>
              <a:t>下面</a:t>
            </a:r>
            <a:r>
              <a:rPr lang="en-US" altLang="zh-CN" dirty="0"/>
              <a:t>3</a:t>
            </a:r>
            <a:r>
              <a:rPr lang="zh-CN" altLang="zh-CN" dirty="0"/>
              <a:t>类布局管理</a:t>
            </a:r>
            <a:r>
              <a:rPr lang="zh-CN" altLang="en-US" dirty="0"/>
              <a:t>器。</a:t>
            </a:r>
            <a:endParaRPr lang="en-US" altLang="zh-CN" dirty="0"/>
          </a:p>
          <a:p>
            <a:r>
              <a:rPr lang="zh-CN" altLang="en-US" dirty="0" smtClean="0"/>
              <a:t>（</a:t>
            </a:r>
            <a:r>
              <a:rPr lang="en-US" altLang="zh-CN" dirty="0" smtClean="0"/>
              <a:t>1</a:t>
            </a:r>
            <a:r>
              <a:rPr lang="zh-CN" altLang="en-US" dirty="0" smtClean="0"/>
              <a:t>）</a:t>
            </a:r>
            <a:r>
              <a:rPr lang="zh-CN" altLang="zh-CN" dirty="0" smtClean="0"/>
              <a:t>线性</a:t>
            </a:r>
            <a:r>
              <a:rPr lang="zh-CN" altLang="zh-CN" dirty="0"/>
              <a:t>布局管理器</a:t>
            </a:r>
            <a:r>
              <a:rPr lang="en-US" altLang="zh-CN" dirty="0" err="1"/>
              <a:t>LinearLayoutManager</a:t>
            </a:r>
            <a:endParaRPr lang="en-US" altLang="zh-CN" dirty="0"/>
          </a:p>
          <a:p>
            <a:r>
              <a:rPr lang="zh-CN" altLang="en-US" dirty="0"/>
              <a:t>该</a:t>
            </a:r>
            <a:r>
              <a:rPr lang="zh-CN" altLang="en-US" dirty="0" smtClean="0"/>
              <a:t>管理器可看作</a:t>
            </a:r>
            <a:r>
              <a:rPr lang="zh-CN" altLang="zh-CN" dirty="0" smtClean="0"/>
              <a:t>线性</a:t>
            </a:r>
            <a:r>
              <a:rPr lang="zh-CN" altLang="zh-CN" dirty="0"/>
              <a:t>布局</a:t>
            </a:r>
            <a:r>
              <a:rPr lang="en-US" altLang="zh-CN" dirty="0" err="1"/>
              <a:t>LinearLayout</a:t>
            </a:r>
            <a:r>
              <a:rPr lang="zh-CN" altLang="zh-CN" dirty="0"/>
              <a:t>，在垂直方向布局时，展示效果类似于垂直的列表视图</a:t>
            </a:r>
            <a:r>
              <a:rPr lang="en-US" altLang="zh-CN" dirty="0" err="1"/>
              <a:t>ListView</a:t>
            </a:r>
            <a:r>
              <a:rPr lang="zh-CN" altLang="zh-CN" dirty="0"/>
              <a:t>；在水平方向布局时，展示效果类似于水平的列表视图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zh-CN" dirty="0"/>
              <a:t>下面是</a:t>
            </a:r>
            <a:r>
              <a:rPr lang="en-US" altLang="zh-CN" dirty="0" err="1"/>
              <a:t>LinearLayoutManager</a:t>
            </a:r>
            <a:r>
              <a:rPr lang="zh-CN" altLang="zh-CN" dirty="0"/>
              <a:t>的常用方法。</a:t>
            </a:r>
          </a:p>
          <a:p>
            <a:pPr lvl="1"/>
            <a:r>
              <a:rPr lang="zh-CN" altLang="zh-CN" dirty="0"/>
              <a:t>构造函数：可指定列表的方向和是否为相反方向开始布局。</a:t>
            </a:r>
          </a:p>
          <a:p>
            <a:pPr lvl="1"/>
            <a:r>
              <a:rPr lang="en-US" altLang="zh-CN" dirty="0" err="1"/>
              <a:t>setOrientation</a:t>
            </a:r>
            <a:r>
              <a:rPr lang="en-US" altLang="zh-CN" dirty="0"/>
              <a:t> :</a:t>
            </a:r>
            <a:r>
              <a:rPr lang="zh-CN" altLang="zh-CN" dirty="0"/>
              <a:t>设置列表的</a:t>
            </a:r>
            <a:r>
              <a:rPr lang="zh-CN" altLang="zh-CN" dirty="0" smtClean="0"/>
              <a:t>方向。</a:t>
            </a:r>
            <a:endParaRPr lang="zh-CN" altLang="zh-CN" dirty="0"/>
          </a:p>
          <a:p>
            <a:pPr lvl="1"/>
            <a:r>
              <a:rPr lang="en-US" altLang="zh-CN" dirty="0" err="1"/>
              <a:t>setReverseLayout</a:t>
            </a:r>
            <a:r>
              <a:rPr lang="en-US" altLang="zh-CN" dirty="0"/>
              <a:t> :</a:t>
            </a:r>
            <a:r>
              <a:rPr lang="zh-CN" altLang="zh-CN" dirty="0"/>
              <a:t>设置是否为相反方向开始布局，默认</a:t>
            </a:r>
            <a:r>
              <a:rPr lang="en-US" altLang="zh-CN" dirty="0"/>
              <a:t>false</a:t>
            </a:r>
            <a:r>
              <a:rPr lang="zh-CN" altLang="zh-CN" dirty="0"/>
              <a:t>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608097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dirty="0"/>
              <a:t>网格布局管理器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（</a:t>
            </a:r>
            <a:r>
              <a:rPr lang="en-US" altLang="zh-CN" dirty="0" smtClean="0"/>
              <a:t>2</a:t>
            </a:r>
            <a:r>
              <a:rPr lang="zh-CN" altLang="en-US" dirty="0" smtClean="0"/>
              <a:t>）</a:t>
            </a:r>
            <a:r>
              <a:rPr lang="zh-CN" altLang="zh-CN" dirty="0" smtClean="0"/>
              <a:t>网格</a:t>
            </a:r>
            <a:r>
              <a:rPr lang="zh-CN" altLang="zh-CN" dirty="0"/>
              <a:t>布局管理器</a:t>
            </a:r>
            <a:r>
              <a:rPr lang="en-US" altLang="zh-CN" dirty="0" err="1"/>
              <a:t>GridLayoutManager</a:t>
            </a:r>
            <a:endParaRPr lang="en-US" altLang="zh-CN" dirty="0"/>
          </a:p>
          <a:p>
            <a:r>
              <a:rPr lang="zh-CN" altLang="en-US" dirty="0"/>
              <a:t>该</a:t>
            </a:r>
            <a:r>
              <a:rPr lang="zh-CN" altLang="en-US" dirty="0" smtClean="0"/>
              <a:t>管理器可看作</a:t>
            </a:r>
            <a:r>
              <a:rPr lang="zh-CN" altLang="zh-CN" dirty="0" smtClean="0"/>
              <a:t>网格</a:t>
            </a:r>
            <a:r>
              <a:rPr lang="zh-CN" altLang="zh-CN" dirty="0"/>
              <a:t>布局</a:t>
            </a:r>
            <a:r>
              <a:rPr lang="en-US" altLang="zh-CN" dirty="0" err="1"/>
              <a:t>GridLayout</a:t>
            </a:r>
            <a:r>
              <a:rPr lang="zh-CN" altLang="en-US" dirty="0" smtClean="0"/>
              <a:t>，其</a:t>
            </a:r>
            <a:r>
              <a:rPr lang="zh-CN" altLang="zh-CN" dirty="0" smtClean="0"/>
              <a:t>展示效果类似于</a:t>
            </a:r>
            <a:r>
              <a:rPr lang="zh-CN" altLang="zh-CN" dirty="0"/>
              <a:t>网格视图</a:t>
            </a:r>
            <a:r>
              <a:rPr lang="en-US" altLang="zh-CN" dirty="0" err="1"/>
              <a:t>GridView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r>
              <a:rPr lang="en-US" altLang="zh-CN" dirty="0" err="1" smtClean="0"/>
              <a:t>GridLayout</a:t>
            </a:r>
            <a:r>
              <a:rPr lang="zh-CN" altLang="en-US" dirty="0" smtClean="0"/>
              <a:t>、</a:t>
            </a:r>
            <a:r>
              <a:rPr lang="en-US" altLang="zh-CN" dirty="0" err="1" smtClean="0"/>
              <a:t>GridView</a:t>
            </a:r>
            <a:r>
              <a:rPr lang="zh-CN" altLang="en-US" dirty="0" smtClean="0"/>
              <a:t>、</a:t>
            </a:r>
            <a:r>
              <a:rPr lang="en-US" altLang="zh-CN" dirty="0" err="1" smtClean="0"/>
              <a:t>GridLayoutManager</a:t>
            </a:r>
            <a:r>
              <a:rPr lang="zh-CN" altLang="zh-CN" dirty="0" smtClean="0"/>
              <a:t>都</a:t>
            </a:r>
            <a:r>
              <a:rPr lang="zh-CN" altLang="zh-CN" dirty="0"/>
              <a:t>呈现多行多列的网格界面。</a:t>
            </a:r>
            <a:endParaRPr lang="en-US" altLang="zh-CN" dirty="0" smtClean="0"/>
          </a:p>
          <a:p>
            <a:r>
              <a:rPr lang="zh-CN" altLang="zh-CN" dirty="0"/>
              <a:t>下面是</a:t>
            </a:r>
            <a:r>
              <a:rPr lang="en-US" altLang="zh-CN" dirty="0" err="1"/>
              <a:t>GridLayoutManager</a:t>
            </a:r>
            <a:r>
              <a:rPr lang="zh-CN" altLang="zh-CN" dirty="0"/>
              <a:t>的常用方法。</a:t>
            </a:r>
          </a:p>
          <a:p>
            <a:pPr lvl="1"/>
            <a:r>
              <a:rPr lang="zh-CN" altLang="zh-CN" dirty="0"/>
              <a:t>构造函数：可指定网格的列数。</a:t>
            </a:r>
          </a:p>
          <a:p>
            <a:pPr lvl="1"/>
            <a:r>
              <a:rPr lang="en-US" altLang="zh-CN" dirty="0" err="1"/>
              <a:t>setSpanCount</a:t>
            </a:r>
            <a:r>
              <a:rPr lang="zh-CN" altLang="zh-CN" dirty="0"/>
              <a:t>：设置网格的列数。</a:t>
            </a:r>
          </a:p>
          <a:p>
            <a:pPr lvl="1"/>
            <a:r>
              <a:rPr lang="en-US" altLang="zh-CN" dirty="0" err="1"/>
              <a:t>setSpanSizeLookup</a:t>
            </a:r>
            <a:r>
              <a:rPr lang="zh-CN" altLang="zh-CN" dirty="0"/>
              <a:t>：设置列表项的占位规则</a:t>
            </a:r>
            <a:r>
              <a:rPr lang="zh-CN" altLang="zh-CN" dirty="0" smtClean="0"/>
              <a:t>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905303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dirty="0"/>
              <a:t>网格布局管理器</a:t>
            </a:r>
            <a:r>
              <a:rPr lang="zh-CN" altLang="zh-CN" dirty="0" smtClean="0"/>
              <a:t>的</a:t>
            </a:r>
            <a:r>
              <a:rPr lang="zh-CN" altLang="en-US" dirty="0" smtClean="0"/>
              <a:t>演示</a:t>
            </a:r>
            <a:r>
              <a:rPr lang="zh-CN" altLang="zh-CN" dirty="0" smtClean="0"/>
              <a:t>效果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2071987" y="5741470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zh-CN" dirty="0"/>
              <a:t>循环视图的网格布局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6991256" y="5741470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zh-CN" dirty="0"/>
              <a:t>循环视图的合并网格布局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315" y="2626813"/>
            <a:ext cx="4289502" cy="2363198"/>
          </a:xfrm>
          <a:ln>
            <a:solidFill>
              <a:schemeClr val="tx1"/>
            </a:solidFill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976" y="1923454"/>
            <a:ext cx="4322384" cy="351794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567587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瀑布流网格</a:t>
            </a:r>
            <a:r>
              <a:rPr lang="zh-CN" altLang="zh-CN" dirty="0"/>
              <a:t>布局管理器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（</a:t>
            </a:r>
            <a:r>
              <a:rPr lang="en-US" altLang="zh-CN" dirty="0" smtClean="0"/>
              <a:t>3</a:t>
            </a:r>
            <a:r>
              <a:rPr lang="zh-CN" altLang="en-US" dirty="0" smtClean="0"/>
              <a:t>）</a:t>
            </a:r>
            <a:r>
              <a:rPr lang="zh-CN" altLang="zh-CN" dirty="0" smtClean="0"/>
              <a:t>瀑布</a:t>
            </a:r>
            <a:r>
              <a:rPr lang="zh-CN" altLang="zh-CN" dirty="0"/>
              <a:t>流网格布局管理器</a:t>
            </a:r>
            <a:r>
              <a:rPr lang="en-US" altLang="zh-CN" dirty="0" err="1"/>
              <a:t>StaggeredGridLayoutManager</a:t>
            </a:r>
            <a:endParaRPr lang="en-US" altLang="zh-CN" dirty="0"/>
          </a:p>
          <a:p>
            <a:r>
              <a:rPr lang="zh-CN" altLang="en-US" dirty="0"/>
              <a:t>该管理器允许</a:t>
            </a:r>
            <a:r>
              <a:rPr lang="zh-CN" altLang="zh-CN" dirty="0"/>
              <a:t>使用灵活高度的格子展示</a:t>
            </a:r>
            <a:r>
              <a:rPr lang="zh-CN" altLang="en-US" dirty="0"/>
              <a:t>每个</a:t>
            </a:r>
            <a:r>
              <a:rPr lang="zh-CN" altLang="en-US" dirty="0" smtClean="0"/>
              <a:t>视图，例如</a:t>
            </a:r>
            <a:r>
              <a:rPr lang="zh-CN" altLang="zh-CN" dirty="0"/>
              <a:t>根据不同的商品形状展示不同高度的图片</a:t>
            </a:r>
            <a:r>
              <a:rPr lang="zh-CN" altLang="en-US" dirty="0" smtClean="0"/>
              <a:t>。</a:t>
            </a:r>
            <a:endParaRPr lang="en-US" altLang="zh-CN" dirty="0"/>
          </a:p>
          <a:p>
            <a:r>
              <a:rPr lang="zh-CN" altLang="zh-CN" dirty="0"/>
              <a:t>下面是</a:t>
            </a:r>
            <a:r>
              <a:rPr lang="en-US" altLang="zh-CN" dirty="0" err="1"/>
              <a:t>StaggeredGridLayoutManager</a:t>
            </a:r>
            <a:r>
              <a:rPr lang="zh-CN" altLang="zh-CN" dirty="0"/>
              <a:t>的常用方法。</a:t>
            </a:r>
          </a:p>
          <a:p>
            <a:pPr lvl="1"/>
            <a:r>
              <a:rPr lang="zh-CN" altLang="zh-CN" dirty="0"/>
              <a:t>构造函数：可指定网格的列数和方向。</a:t>
            </a:r>
          </a:p>
          <a:p>
            <a:pPr lvl="1"/>
            <a:r>
              <a:rPr lang="en-US" altLang="zh-CN" dirty="0" err="1"/>
              <a:t>setSpanCount</a:t>
            </a:r>
            <a:r>
              <a:rPr lang="zh-CN" altLang="en-US" dirty="0"/>
              <a:t>：</a:t>
            </a:r>
            <a:r>
              <a:rPr lang="zh-CN" altLang="zh-CN" dirty="0"/>
              <a:t>设置网格的列数。</a:t>
            </a:r>
          </a:p>
          <a:p>
            <a:pPr lvl="1"/>
            <a:r>
              <a:rPr lang="en-US" altLang="zh-CN" dirty="0" err="1"/>
              <a:t>setOrientation</a:t>
            </a:r>
            <a:r>
              <a:rPr lang="en-US" altLang="zh-CN" dirty="0"/>
              <a:t> :</a:t>
            </a:r>
            <a:r>
              <a:rPr lang="zh-CN" altLang="zh-CN" dirty="0"/>
              <a:t>设置列表的</a:t>
            </a:r>
            <a:r>
              <a:rPr lang="zh-CN" altLang="zh-CN" dirty="0" smtClean="0"/>
              <a:t>方向。</a:t>
            </a:r>
            <a:endParaRPr lang="zh-CN" altLang="zh-CN" dirty="0"/>
          </a:p>
          <a:p>
            <a:pPr lvl="1"/>
            <a:r>
              <a:rPr lang="en-US" altLang="zh-CN" dirty="0" err="1"/>
              <a:t>setReverseLayout</a:t>
            </a:r>
            <a:r>
              <a:rPr lang="en-US" altLang="zh-CN" dirty="0"/>
              <a:t> :</a:t>
            </a:r>
            <a:r>
              <a:rPr lang="zh-CN" altLang="zh-CN" dirty="0"/>
              <a:t>设置是否为相反方向开始布局，默认</a:t>
            </a:r>
            <a:r>
              <a:rPr lang="en-US" altLang="zh-CN" dirty="0"/>
              <a:t>false</a:t>
            </a:r>
            <a:r>
              <a:rPr lang="zh-CN" altLang="zh-CN" dirty="0"/>
              <a:t>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17796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瀑布流网格</a:t>
            </a:r>
            <a:r>
              <a:rPr lang="zh-CN" altLang="zh-CN" dirty="0" smtClean="0"/>
              <a:t>布局</a:t>
            </a:r>
            <a:r>
              <a:rPr lang="zh-CN" altLang="zh-CN" dirty="0"/>
              <a:t>管理器的</a:t>
            </a:r>
            <a:r>
              <a:rPr lang="zh-CN" altLang="en-US" dirty="0"/>
              <a:t>展示</a:t>
            </a:r>
            <a:r>
              <a:rPr lang="zh-CN" altLang="zh-CN" dirty="0"/>
              <a:t>效果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2280734" y="6397727"/>
            <a:ext cx="2610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zh-CN" dirty="0"/>
              <a:t>循环视图的瀑布流效果</a:t>
            </a:r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6847022" y="6397727"/>
            <a:ext cx="2610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zh-CN" dirty="0"/>
              <a:t>循环视图的瀑布流</a:t>
            </a:r>
            <a:r>
              <a:rPr lang="zh-CN" altLang="zh-CN" dirty="0" smtClean="0"/>
              <a:t>效果</a:t>
            </a:r>
            <a:r>
              <a:rPr lang="en-US" altLang="zh-CN" dirty="0"/>
              <a:t>2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5052" y="1690600"/>
            <a:ext cx="2541374" cy="4602712"/>
          </a:xfr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2319" y="1694058"/>
            <a:ext cx="2539417" cy="4599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7619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9.3.3  </a:t>
            </a:r>
            <a:r>
              <a:rPr lang="zh-CN" altLang="en-US" dirty="0" smtClean="0"/>
              <a:t>动态更新循环视图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zh-CN" dirty="0"/>
              <a:t>循环</a:t>
            </a:r>
            <a:r>
              <a:rPr lang="zh-CN" altLang="zh-CN" dirty="0" smtClean="0"/>
              <a:t>视图</a:t>
            </a:r>
            <a:r>
              <a:rPr lang="zh-CN" altLang="en-US" dirty="0" smtClean="0"/>
              <a:t>不但具备</a:t>
            </a:r>
            <a:r>
              <a:rPr lang="zh-CN" altLang="zh-CN" dirty="0"/>
              <a:t>列表视图、网格视图、瀑布流网格</a:t>
            </a:r>
            <a:r>
              <a:rPr lang="zh-CN" altLang="zh-CN" dirty="0" smtClean="0"/>
              <a:t>三</a:t>
            </a:r>
            <a:r>
              <a:rPr lang="zh-CN" altLang="en-US" dirty="0"/>
              <a:t>种</a:t>
            </a:r>
            <a:r>
              <a:rPr lang="zh-CN" altLang="en-US" dirty="0" smtClean="0"/>
              <a:t>布局，还</a:t>
            </a:r>
            <a:r>
              <a:rPr lang="zh-CN" altLang="zh-CN" dirty="0" smtClean="0"/>
              <a:t>允许</a:t>
            </a:r>
            <a:r>
              <a:rPr lang="zh-CN" altLang="zh-CN" dirty="0"/>
              <a:t>动态更新内部</a:t>
            </a:r>
            <a:r>
              <a:rPr lang="zh-CN" altLang="zh-CN" dirty="0" smtClean="0"/>
              <a:t>数据</a:t>
            </a:r>
            <a:r>
              <a:rPr lang="zh-CN" altLang="en-US" dirty="0" smtClean="0"/>
              <a:t>，并且支持显示数据增删动画。</a:t>
            </a:r>
            <a:endParaRPr lang="en-US" altLang="zh-CN" dirty="0" smtClean="0"/>
          </a:p>
          <a:p>
            <a:r>
              <a:rPr lang="zh-CN" altLang="en-US" dirty="0" smtClean="0"/>
              <a:t>更新列表项数据的适配器方法见下表。</a:t>
            </a:r>
            <a:endParaRPr lang="en-US" altLang="zh-CN" dirty="0" smtClean="0"/>
          </a:p>
          <a:p>
            <a:endParaRPr lang="zh-CN" altLang="en-US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/>
          </p:nvPr>
        </p:nvGraphicFramePr>
        <p:xfrm>
          <a:off x="1601692" y="3435972"/>
          <a:ext cx="8685308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42654"/>
                <a:gridCol w="4342654"/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sz="1800" b="1" kern="1200" dirty="0" err="1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RecyclerView.Adapter</a:t>
                      </a:r>
                      <a:r>
                        <a:rPr lang="zh-CN" altLang="en-US" sz="1800" b="1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的数据更新方法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说明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notifyItemInserted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zh-CN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通知适配器在指定位置已插入新项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notifyItemRemoved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zh-CN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通知适配器在指定位置已删除原有项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notifyItemChanged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zh-CN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通知适配器在指定位置的项目已发生变化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notifyDataSetChanged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zh-CN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通知适配器整个列表的数据已发生变化</a:t>
                      </a:r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601342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循环视图动态更新</a:t>
            </a:r>
            <a:r>
              <a:rPr lang="zh-CN" altLang="en-US" dirty="0" smtClean="0"/>
              <a:t>的演示效果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2692055" y="6177840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zh-CN" dirty="0"/>
              <a:t>消息的初始页面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7662722" y="6173952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zh-CN" dirty="0"/>
              <a:t>新增了一条消息</a:t>
            </a:r>
            <a:endParaRPr lang="zh-CN" altLang="en-US" dirty="0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0636" y="1688784"/>
            <a:ext cx="3383329" cy="4351338"/>
          </a:xfrm>
          <a:ln>
            <a:solidFill>
              <a:schemeClr val="tx1"/>
            </a:solidFill>
          </a:ln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2930" y="1692970"/>
            <a:ext cx="3380075" cy="434715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4178601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9.4  </a:t>
            </a:r>
            <a:r>
              <a:rPr lang="zh-CN" altLang="en-US" dirty="0"/>
              <a:t>升级版翻页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zh-CN" dirty="0" smtClean="0"/>
              <a:t>本</a:t>
            </a:r>
            <a:r>
              <a:rPr lang="zh-CN" altLang="zh-CN" dirty="0"/>
              <a:t>节介绍如何使用循环视图的扩展功能，首先引入了下拉刷新布局</a:t>
            </a:r>
            <a:r>
              <a:rPr lang="en-US" altLang="zh-CN" dirty="0" err="1"/>
              <a:t>SwipeRefreshLayout</a:t>
            </a:r>
            <a:r>
              <a:rPr lang="zh-CN" altLang="zh-CN" dirty="0"/>
              <a:t>，并说明如何通过下拉刷新动态更新循环视图；接着描述了第二代翻页视图</a:t>
            </a:r>
            <a:r>
              <a:rPr lang="en-US" altLang="zh-CN" dirty="0"/>
              <a:t>ViewPager2</a:t>
            </a:r>
            <a:r>
              <a:rPr lang="zh-CN" altLang="zh-CN" dirty="0"/>
              <a:t>的基本用法，以及如何给</a:t>
            </a:r>
            <a:r>
              <a:rPr lang="en-US" altLang="zh-CN" dirty="0"/>
              <a:t>ViewPager2</a:t>
            </a:r>
            <a:r>
              <a:rPr lang="zh-CN" altLang="zh-CN" dirty="0"/>
              <a:t>搭档循环适配器；然后阐述了如何给</a:t>
            </a:r>
            <a:r>
              <a:rPr lang="en-US" altLang="zh-CN" dirty="0"/>
              <a:t>ViewPager2</a:t>
            </a:r>
            <a:r>
              <a:rPr lang="zh-CN" altLang="zh-CN" dirty="0"/>
              <a:t>搭档专门的翻页适配器，以及如何集成标签布局。</a:t>
            </a:r>
          </a:p>
          <a:p>
            <a:r>
              <a:rPr lang="en-US" altLang="zh-CN" dirty="0" smtClean="0"/>
              <a:t>9.4.1  </a:t>
            </a:r>
            <a:r>
              <a:rPr lang="zh-CN" altLang="en-US" dirty="0"/>
              <a:t>下拉刷新布局</a:t>
            </a:r>
            <a:r>
              <a:rPr lang="en-US" altLang="zh-CN" dirty="0" err="1"/>
              <a:t>SwipeRefreshLayout</a:t>
            </a:r>
            <a:endParaRPr lang="en-US" altLang="zh-CN" dirty="0"/>
          </a:p>
          <a:p>
            <a:r>
              <a:rPr lang="en-US" altLang="zh-CN" dirty="0" smtClean="0"/>
              <a:t>9.4.2  </a:t>
            </a:r>
            <a:r>
              <a:rPr lang="zh-CN" altLang="en-US" dirty="0"/>
              <a:t>第二代翻页视图</a:t>
            </a:r>
            <a:r>
              <a:rPr lang="en-US" altLang="zh-CN" dirty="0"/>
              <a:t>ViewPager2</a:t>
            </a:r>
          </a:p>
          <a:p>
            <a:r>
              <a:rPr lang="en-US" altLang="zh-CN" dirty="0" smtClean="0"/>
              <a:t>9.4.3  </a:t>
            </a:r>
            <a:r>
              <a:rPr lang="zh-CN" altLang="en-US" dirty="0"/>
              <a:t>给</a:t>
            </a:r>
            <a:r>
              <a:rPr lang="en-US" altLang="zh-CN" dirty="0"/>
              <a:t>ViewPager2</a:t>
            </a:r>
            <a:r>
              <a:rPr lang="zh-CN" altLang="en-US" dirty="0"/>
              <a:t>集成标签布局</a:t>
            </a:r>
          </a:p>
        </p:txBody>
      </p:sp>
    </p:spTree>
    <p:extLst>
      <p:ext uri="{BB962C8B-B14F-4D97-AF65-F5344CB8AC3E}">
        <p14:creationId xmlns:p14="http://schemas.microsoft.com/office/powerpoint/2010/main" val="661606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9.4.1  </a:t>
            </a:r>
            <a:r>
              <a:rPr lang="zh-CN" altLang="en-US" dirty="0"/>
              <a:t>下拉刷新布局</a:t>
            </a:r>
            <a:r>
              <a:rPr lang="en-US" altLang="zh-CN" dirty="0" err="1"/>
              <a:t>SwipeRefreshLayout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zh-CN" dirty="0" smtClean="0"/>
              <a:t>下</a:t>
            </a:r>
            <a:r>
              <a:rPr lang="zh-CN" altLang="zh-CN" dirty="0"/>
              <a:t>拉</a:t>
            </a:r>
            <a:r>
              <a:rPr lang="zh-CN" altLang="zh-CN" dirty="0" smtClean="0"/>
              <a:t>刷新</a:t>
            </a:r>
            <a:r>
              <a:rPr lang="zh-CN" altLang="en-US" dirty="0" smtClean="0"/>
              <a:t>布局</a:t>
            </a:r>
            <a:r>
              <a:rPr lang="zh-CN" altLang="zh-CN" dirty="0" smtClean="0"/>
              <a:t>可用</a:t>
            </a:r>
            <a:r>
              <a:rPr lang="zh-CN" altLang="zh-CN" dirty="0"/>
              <a:t>于简单</a:t>
            </a:r>
            <a:r>
              <a:rPr lang="zh-CN" altLang="zh-CN" dirty="0" smtClean="0"/>
              <a:t>的</a:t>
            </a:r>
            <a:r>
              <a:rPr lang="zh-CN" altLang="en-US" dirty="0" smtClean="0"/>
              <a:t>页面</a:t>
            </a:r>
            <a:r>
              <a:rPr lang="zh-CN" altLang="zh-CN" dirty="0" smtClean="0"/>
              <a:t>下</a:t>
            </a:r>
            <a:r>
              <a:rPr lang="zh-CN" altLang="zh-CN" dirty="0"/>
              <a:t>拉</a:t>
            </a:r>
            <a:r>
              <a:rPr lang="zh-CN" altLang="zh-CN" dirty="0" smtClean="0"/>
              <a:t>刷新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zh-CN" altLang="en-US" dirty="0" smtClean="0"/>
              <a:t>使用</a:t>
            </a:r>
            <a:r>
              <a:rPr lang="zh-CN" altLang="zh-CN" dirty="0"/>
              <a:t>下拉刷新</a:t>
            </a:r>
            <a:r>
              <a:rPr lang="zh-CN" altLang="en-US" dirty="0"/>
              <a:t>布局</a:t>
            </a:r>
            <a:r>
              <a:rPr lang="zh-CN" altLang="en-US" dirty="0" smtClean="0"/>
              <a:t>之前</a:t>
            </a:r>
            <a:r>
              <a:rPr lang="zh-CN" altLang="en-US" dirty="0"/>
              <a:t>需要先导</a:t>
            </a:r>
            <a:r>
              <a:rPr lang="zh-CN" altLang="en-US" dirty="0" smtClean="0"/>
              <a:t>入</a:t>
            </a:r>
            <a:r>
              <a:rPr lang="en-US" altLang="zh-CN" dirty="0" err="1"/>
              <a:t>swiperefreshlayout</a:t>
            </a:r>
            <a:r>
              <a:rPr lang="zh-CN" altLang="en-US" dirty="0" smtClean="0"/>
              <a:t>库</a:t>
            </a:r>
            <a:r>
              <a:rPr lang="zh-CN" altLang="en-US" dirty="0"/>
              <a:t>：</a:t>
            </a:r>
            <a:endParaRPr lang="en-US" altLang="zh-CN" dirty="0"/>
          </a:p>
          <a:p>
            <a:pPr lvl="1"/>
            <a:r>
              <a:rPr lang="en-US" altLang="zh-CN" dirty="0" smtClean="0"/>
              <a:t>    implementation </a:t>
            </a:r>
            <a:r>
              <a:rPr lang="en-US" altLang="zh-CN" dirty="0"/>
              <a:t>'androidx.swiperefreshlayout:swiperefreshlayout:1.1.0'</a:t>
            </a:r>
            <a:endParaRPr lang="en-US" altLang="zh-CN" dirty="0" smtClean="0"/>
          </a:p>
          <a:p>
            <a:r>
              <a:rPr lang="zh-CN" altLang="zh-CN" dirty="0" smtClean="0"/>
              <a:t>下面</a:t>
            </a:r>
            <a:r>
              <a:rPr lang="zh-CN" altLang="zh-CN" dirty="0"/>
              <a:t>是</a:t>
            </a:r>
            <a:r>
              <a:rPr lang="en-US" altLang="zh-CN" dirty="0" err="1"/>
              <a:t>SwipeRefreshLayout</a:t>
            </a:r>
            <a:r>
              <a:rPr lang="zh-CN" altLang="zh-CN" dirty="0"/>
              <a:t>的常用方法说明</a:t>
            </a:r>
            <a:r>
              <a:rPr lang="zh-CN" altLang="en-US" dirty="0"/>
              <a:t>。</a:t>
            </a:r>
            <a:endParaRPr lang="en-US" altLang="zh-CN" dirty="0"/>
          </a:p>
          <a:p>
            <a:pPr lvl="1"/>
            <a:r>
              <a:rPr lang="en-US" altLang="zh-CN" dirty="0" err="1"/>
              <a:t>setOnRefreshListener</a:t>
            </a:r>
            <a:r>
              <a:rPr lang="zh-CN" altLang="zh-CN" dirty="0"/>
              <a:t>：设置刷新监听器。</a:t>
            </a:r>
          </a:p>
          <a:p>
            <a:pPr lvl="1"/>
            <a:r>
              <a:rPr lang="en-US" altLang="zh-CN" dirty="0" err="1"/>
              <a:t>setRefreshing</a:t>
            </a:r>
            <a:r>
              <a:rPr lang="zh-CN" altLang="zh-CN" dirty="0"/>
              <a:t>：设置刷新的状态。</a:t>
            </a:r>
          </a:p>
          <a:p>
            <a:pPr lvl="1"/>
            <a:r>
              <a:rPr lang="en-US" altLang="zh-CN" dirty="0" err="1"/>
              <a:t>isRefreshing</a:t>
            </a:r>
            <a:r>
              <a:rPr lang="zh-CN" altLang="zh-CN" dirty="0"/>
              <a:t>：判断是否正在刷新。</a:t>
            </a:r>
          </a:p>
          <a:p>
            <a:r>
              <a:rPr lang="zh-CN" altLang="en-US" dirty="0"/>
              <a:t>注意</a:t>
            </a:r>
            <a:r>
              <a:rPr lang="en-US" altLang="zh-CN" dirty="0" err="1" smtClean="0"/>
              <a:t>SwipeRefreshLayout</a:t>
            </a:r>
            <a:r>
              <a:rPr lang="zh-CN" altLang="zh-CN" dirty="0" smtClean="0"/>
              <a:t>下面</a:t>
            </a:r>
            <a:r>
              <a:rPr lang="zh-CN" altLang="zh-CN" dirty="0"/>
              <a:t>只能有一个直接子视图</a:t>
            </a:r>
            <a:r>
              <a:rPr lang="zh-CN" altLang="en-US" dirty="0"/>
              <a:t>，该子视图必须是</a:t>
            </a:r>
            <a:r>
              <a:rPr lang="en-US" altLang="zh-CN" dirty="0" err="1"/>
              <a:t>ScrollView</a:t>
            </a:r>
            <a:r>
              <a:rPr lang="zh-CN" altLang="zh-CN" dirty="0"/>
              <a:t>、</a:t>
            </a:r>
            <a:r>
              <a:rPr lang="en-US" altLang="zh-CN" dirty="0" err="1"/>
              <a:t>ListView</a:t>
            </a:r>
            <a:r>
              <a:rPr lang="zh-CN" altLang="zh-CN" dirty="0"/>
              <a:t>、</a:t>
            </a:r>
            <a:r>
              <a:rPr lang="en-US" altLang="zh-CN" dirty="0" err="1"/>
              <a:t>GridView</a:t>
            </a:r>
            <a:r>
              <a:rPr lang="zh-CN" altLang="zh-CN" dirty="0"/>
              <a:t>、</a:t>
            </a:r>
            <a:r>
              <a:rPr lang="en-US" altLang="zh-CN" dirty="0" err="1"/>
              <a:t>RecyclerView</a:t>
            </a:r>
            <a:r>
              <a:rPr lang="zh-CN" altLang="en-US" dirty="0"/>
              <a:t>其中之一。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4941674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410198"/>
            <a:ext cx="10515600" cy="6110243"/>
          </a:xfrm>
        </p:spPr>
        <p:txBody>
          <a:bodyPr>
            <a:normAutofit fontScale="70000" lnSpcReduction="20000"/>
          </a:bodyPr>
          <a:lstStyle/>
          <a:p>
            <a:r>
              <a:rPr lang="en-US" altLang="zh-CN" dirty="0"/>
              <a:t>&lt;</a:t>
            </a:r>
            <a:r>
              <a:rPr lang="en-US" altLang="zh-CN" dirty="0" err="1"/>
              <a:t>LinearLayout</a:t>
            </a:r>
            <a:r>
              <a:rPr lang="en-US" altLang="zh-CN" dirty="0"/>
              <a:t> </a:t>
            </a:r>
            <a:r>
              <a:rPr lang="en-US" altLang="zh-CN" dirty="0" err="1"/>
              <a:t>xmlns:android</a:t>
            </a:r>
            <a:r>
              <a:rPr lang="en-US" altLang="zh-CN" dirty="0"/>
              <a:t>="http://schemas.android.com/</a:t>
            </a:r>
            <a:r>
              <a:rPr lang="en-US" altLang="zh-CN" dirty="0" err="1"/>
              <a:t>apk</a:t>
            </a:r>
            <a:r>
              <a:rPr lang="en-US" altLang="zh-CN" dirty="0"/>
              <a:t>/res/android"</a:t>
            </a:r>
            <a:endParaRPr lang="zh-CN" altLang="zh-CN" dirty="0"/>
          </a:p>
          <a:p>
            <a:r>
              <a:rPr lang="en-US" altLang="zh-CN" dirty="0"/>
              <a:t>    </a:t>
            </a:r>
            <a:r>
              <a:rPr lang="en-US" altLang="zh-CN" dirty="0" err="1"/>
              <a:t>android:layout_width</a:t>
            </a:r>
            <a:r>
              <a:rPr lang="en-US" altLang="zh-CN" dirty="0"/>
              <a:t>="</a:t>
            </a:r>
            <a:r>
              <a:rPr lang="en-US" altLang="zh-CN" dirty="0" err="1"/>
              <a:t>match_parent</a:t>
            </a:r>
            <a:r>
              <a:rPr lang="en-US" altLang="zh-CN" dirty="0"/>
              <a:t>"</a:t>
            </a:r>
            <a:endParaRPr lang="zh-CN" altLang="zh-CN" dirty="0"/>
          </a:p>
          <a:p>
            <a:r>
              <a:rPr lang="en-US" altLang="zh-CN" dirty="0"/>
              <a:t>    </a:t>
            </a:r>
            <a:r>
              <a:rPr lang="en-US" altLang="zh-CN" dirty="0" err="1"/>
              <a:t>android:layout_height</a:t>
            </a:r>
            <a:r>
              <a:rPr lang="en-US" altLang="zh-CN" dirty="0"/>
              <a:t>="</a:t>
            </a:r>
            <a:r>
              <a:rPr lang="en-US" altLang="zh-CN" dirty="0" err="1"/>
              <a:t>match_parent</a:t>
            </a:r>
            <a:r>
              <a:rPr lang="en-US" altLang="zh-CN" dirty="0"/>
              <a:t>"</a:t>
            </a:r>
            <a:endParaRPr lang="zh-CN" altLang="zh-CN" dirty="0"/>
          </a:p>
          <a:p>
            <a:r>
              <a:rPr lang="en-US" altLang="zh-CN" dirty="0"/>
              <a:t>    </a:t>
            </a:r>
            <a:r>
              <a:rPr lang="en-US" altLang="zh-CN" dirty="0" err="1"/>
              <a:t>android:orientation</a:t>
            </a:r>
            <a:r>
              <a:rPr lang="en-US" altLang="zh-CN" dirty="0"/>
              <a:t>="vertical</a:t>
            </a:r>
            <a:r>
              <a:rPr lang="en-US" altLang="zh-CN" dirty="0" smtClean="0"/>
              <a:t>"&gt;</a:t>
            </a:r>
          </a:p>
          <a:p>
            <a:endParaRPr lang="zh-CN" altLang="zh-CN" dirty="0"/>
          </a:p>
          <a:p>
            <a:r>
              <a:rPr lang="en-US" altLang="zh-CN" dirty="0"/>
              <a:t>    &lt;!-- </a:t>
            </a:r>
            <a:r>
              <a:rPr lang="zh-CN" altLang="zh-CN" dirty="0"/>
              <a:t>注意</a:t>
            </a:r>
            <a:r>
              <a:rPr lang="en-US" altLang="zh-CN" dirty="0" err="1"/>
              <a:t>SwipeRefreshLayout</a:t>
            </a:r>
            <a:r>
              <a:rPr lang="zh-CN" altLang="zh-CN" dirty="0"/>
              <a:t>要使用全路径</a:t>
            </a:r>
            <a:r>
              <a:rPr lang="en-US" altLang="zh-CN" dirty="0"/>
              <a:t> --&gt;</a:t>
            </a:r>
            <a:endParaRPr lang="zh-CN" altLang="zh-CN" dirty="0"/>
          </a:p>
          <a:p>
            <a:r>
              <a:rPr lang="en-US" altLang="zh-CN" dirty="0"/>
              <a:t>    &lt;</a:t>
            </a:r>
            <a:r>
              <a:rPr lang="en-US" altLang="zh-CN" dirty="0" err="1"/>
              <a:t>androidx.swiperefreshlayout.widget.SwipeRefreshLayout</a:t>
            </a:r>
            <a:endParaRPr lang="zh-CN" altLang="zh-CN" dirty="0"/>
          </a:p>
          <a:p>
            <a:r>
              <a:rPr lang="en-US" altLang="zh-CN" dirty="0"/>
              <a:t>        </a:t>
            </a:r>
            <a:r>
              <a:rPr lang="en-US" altLang="zh-CN" dirty="0" err="1"/>
              <a:t>android:id</a:t>
            </a:r>
            <a:r>
              <a:rPr lang="en-US" altLang="zh-CN" dirty="0"/>
              <a:t>="@+id/</a:t>
            </a:r>
            <a:r>
              <a:rPr lang="en-US" altLang="zh-CN" dirty="0" err="1"/>
              <a:t>srl_dynamic</a:t>
            </a:r>
            <a:r>
              <a:rPr lang="en-US" altLang="zh-CN" dirty="0"/>
              <a:t>"</a:t>
            </a:r>
            <a:endParaRPr lang="zh-CN" altLang="zh-CN" dirty="0"/>
          </a:p>
          <a:p>
            <a:r>
              <a:rPr lang="en-US" altLang="zh-CN" dirty="0"/>
              <a:t>        </a:t>
            </a:r>
            <a:r>
              <a:rPr lang="en-US" altLang="zh-CN" dirty="0" err="1"/>
              <a:t>android:layout_width</a:t>
            </a:r>
            <a:r>
              <a:rPr lang="en-US" altLang="zh-CN" dirty="0"/>
              <a:t>="</a:t>
            </a:r>
            <a:r>
              <a:rPr lang="en-US" altLang="zh-CN" dirty="0" err="1"/>
              <a:t>match_parent</a:t>
            </a:r>
            <a:r>
              <a:rPr lang="en-US" altLang="zh-CN" dirty="0"/>
              <a:t>"</a:t>
            </a:r>
            <a:endParaRPr lang="zh-CN" altLang="zh-CN" dirty="0"/>
          </a:p>
          <a:p>
            <a:r>
              <a:rPr lang="en-US" altLang="zh-CN" dirty="0"/>
              <a:t>        </a:t>
            </a:r>
            <a:r>
              <a:rPr lang="en-US" altLang="zh-CN" dirty="0" err="1"/>
              <a:t>android:layout_height</a:t>
            </a:r>
            <a:r>
              <a:rPr lang="en-US" altLang="zh-CN" dirty="0"/>
              <a:t>="</a:t>
            </a:r>
            <a:r>
              <a:rPr lang="en-US" altLang="zh-CN" dirty="0" err="1"/>
              <a:t>wrap_content</a:t>
            </a:r>
            <a:r>
              <a:rPr lang="en-US" altLang="zh-CN" dirty="0" smtClean="0"/>
              <a:t>"&gt;</a:t>
            </a:r>
          </a:p>
          <a:p>
            <a:endParaRPr lang="zh-CN" altLang="zh-CN" dirty="0"/>
          </a:p>
          <a:p>
            <a:r>
              <a:rPr lang="en-US" altLang="zh-CN" dirty="0"/>
              <a:t>        &lt;!-- </a:t>
            </a:r>
            <a:r>
              <a:rPr lang="zh-CN" altLang="zh-CN" dirty="0"/>
              <a:t>注意</a:t>
            </a:r>
            <a:r>
              <a:rPr lang="en-US" altLang="zh-CN" dirty="0" err="1"/>
              <a:t>RecyclerView</a:t>
            </a:r>
            <a:r>
              <a:rPr lang="zh-CN" altLang="zh-CN" dirty="0"/>
              <a:t>要使用全路径</a:t>
            </a:r>
            <a:r>
              <a:rPr lang="en-US" altLang="zh-CN" dirty="0"/>
              <a:t> --&gt;</a:t>
            </a:r>
            <a:endParaRPr lang="zh-CN" altLang="zh-CN" dirty="0"/>
          </a:p>
          <a:p>
            <a:r>
              <a:rPr lang="en-US" altLang="zh-CN" dirty="0"/>
              <a:t>        &lt;</a:t>
            </a:r>
            <a:r>
              <a:rPr lang="en-US" altLang="zh-CN" dirty="0" err="1"/>
              <a:t>androidx.recyclerview.widget.RecyclerView</a:t>
            </a:r>
            <a:endParaRPr lang="zh-CN" altLang="zh-CN" dirty="0"/>
          </a:p>
          <a:p>
            <a:r>
              <a:rPr lang="en-US" altLang="zh-CN" dirty="0"/>
              <a:t>            </a:t>
            </a:r>
            <a:r>
              <a:rPr lang="en-US" altLang="zh-CN" dirty="0" err="1"/>
              <a:t>android:id</a:t>
            </a:r>
            <a:r>
              <a:rPr lang="en-US" altLang="zh-CN" dirty="0"/>
              <a:t>="@+id/</a:t>
            </a:r>
            <a:r>
              <a:rPr lang="en-US" altLang="zh-CN" dirty="0" err="1"/>
              <a:t>rv_dynamic</a:t>
            </a:r>
            <a:r>
              <a:rPr lang="en-US" altLang="zh-CN" dirty="0"/>
              <a:t>"</a:t>
            </a:r>
            <a:endParaRPr lang="zh-CN" altLang="zh-CN" dirty="0"/>
          </a:p>
          <a:p>
            <a:r>
              <a:rPr lang="en-US" altLang="zh-CN" dirty="0"/>
              <a:t>            </a:t>
            </a:r>
            <a:r>
              <a:rPr lang="en-US" altLang="zh-CN" dirty="0" err="1"/>
              <a:t>android:layout_width</a:t>
            </a:r>
            <a:r>
              <a:rPr lang="en-US" altLang="zh-CN" dirty="0"/>
              <a:t>="</a:t>
            </a:r>
            <a:r>
              <a:rPr lang="en-US" altLang="zh-CN" dirty="0" err="1"/>
              <a:t>match_parent</a:t>
            </a:r>
            <a:r>
              <a:rPr lang="en-US" altLang="zh-CN" dirty="0"/>
              <a:t>"</a:t>
            </a:r>
            <a:endParaRPr lang="zh-CN" altLang="zh-CN" dirty="0"/>
          </a:p>
          <a:p>
            <a:r>
              <a:rPr lang="en-US" altLang="zh-CN" dirty="0"/>
              <a:t>            </a:t>
            </a:r>
            <a:r>
              <a:rPr lang="en-US" altLang="zh-CN" dirty="0" err="1"/>
              <a:t>android:layout_height</a:t>
            </a:r>
            <a:r>
              <a:rPr lang="en-US" altLang="zh-CN" dirty="0"/>
              <a:t>="</a:t>
            </a:r>
            <a:r>
              <a:rPr lang="en-US" altLang="zh-CN" dirty="0" err="1"/>
              <a:t>wrap_content</a:t>
            </a:r>
            <a:r>
              <a:rPr lang="en-US" altLang="zh-CN" dirty="0"/>
              <a:t>"/&gt;</a:t>
            </a:r>
            <a:endParaRPr lang="zh-CN" altLang="zh-CN" dirty="0"/>
          </a:p>
          <a:p>
            <a:r>
              <a:rPr lang="en-US" altLang="zh-CN" dirty="0"/>
              <a:t>    &lt;/</a:t>
            </a:r>
            <a:r>
              <a:rPr lang="en-US" altLang="zh-CN" dirty="0" err="1"/>
              <a:t>androidx.swiperefreshlayout.widget.SwipeRefreshLayout</a:t>
            </a:r>
            <a:r>
              <a:rPr lang="en-US" altLang="zh-CN" dirty="0"/>
              <a:t>&gt;</a:t>
            </a:r>
            <a:endParaRPr lang="zh-CN" altLang="zh-CN" dirty="0"/>
          </a:p>
          <a:p>
            <a:r>
              <a:rPr lang="en-US" altLang="zh-CN" dirty="0"/>
              <a:t>&lt;/</a:t>
            </a:r>
            <a:r>
              <a:rPr lang="en-US" altLang="zh-CN" dirty="0" err="1"/>
              <a:t>LinearLayout</a:t>
            </a:r>
            <a:r>
              <a:rPr lang="en-US" altLang="zh-CN" dirty="0"/>
              <a:t>&gt;</a:t>
            </a:r>
            <a:endParaRPr lang="zh-CN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631974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9.1  </a:t>
            </a:r>
            <a:r>
              <a:rPr lang="zh-CN" altLang="en-US" dirty="0"/>
              <a:t>底部标签栏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zh-CN" dirty="0"/>
              <a:t>本节介绍底部标签栏的两种实现方式，首先说明如何通过</a:t>
            </a:r>
            <a:r>
              <a:rPr lang="en-US" altLang="zh-CN" dirty="0"/>
              <a:t>AS</a:t>
            </a:r>
            <a:r>
              <a:rPr lang="zh-CN" altLang="zh-CN" dirty="0"/>
              <a:t>菜单自动创建基于</a:t>
            </a:r>
            <a:r>
              <a:rPr lang="en-US" altLang="zh-CN" dirty="0" err="1"/>
              <a:t>BottomNavigationView</a:t>
            </a:r>
            <a:r>
              <a:rPr lang="zh-CN" altLang="zh-CN" dirty="0"/>
              <a:t>的导航活动，接着描述了如何利用状态图形与风格样式实现自定义的标签按钮，然后阐述了怎样结合</a:t>
            </a:r>
            <a:r>
              <a:rPr lang="en-US" altLang="zh-CN" dirty="0" err="1"/>
              <a:t>RadioGroup</a:t>
            </a:r>
            <a:r>
              <a:rPr lang="zh-CN" altLang="zh-CN" dirty="0"/>
              <a:t>和</a:t>
            </a:r>
            <a:r>
              <a:rPr lang="en-US" altLang="zh-CN" dirty="0" err="1"/>
              <a:t>ViewPager</a:t>
            </a:r>
            <a:r>
              <a:rPr lang="zh-CN" altLang="zh-CN" dirty="0"/>
              <a:t>制作自定义的底部标签栏。</a:t>
            </a:r>
          </a:p>
          <a:p>
            <a:r>
              <a:rPr lang="en-US" altLang="zh-CN" dirty="0" smtClean="0"/>
              <a:t>9.1.1  </a:t>
            </a:r>
            <a:r>
              <a:rPr lang="zh-CN" altLang="en-US" dirty="0"/>
              <a:t>利用</a:t>
            </a:r>
            <a:r>
              <a:rPr lang="en-US" altLang="zh-CN" dirty="0" err="1"/>
              <a:t>BottomNavigationView</a:t>
            </a:r>
            <a:r>
              <a:rPr lang="zh-CN" altLang="en-US" dirty="0"/>
              <a:t>实现底部标签栏</a:t>
            </a:r>
          </a:p>
          <a:p>
            <a:r>
              <a:rPr lang="en-US" altLang="zh-CN" dirty="0" smtClean="0"/>
              <a:t>9.1.2  </a:t>
            </a:r>
            <a:r>
              <a:rPr lang="zh-CN" altLang="en-US" dirty="0"/>
              <a:t>自定义标签按钮</a:t>
            </a:r>
          </a:p>
          <a:p>
            <a:r>
              <a:rPr lang="en-US" altLang="zh-CN" dirty="0" smtClean="0"/>
              <a:t>9.1.3  </a:t>
            </a:r>
            <a:r>
              <a:rPr lang="zh-CN" altLang="en-US" dirty="0"/>
              <a:t>结合</a:t>
            </a:r>
            <a:r>
              <a:rPr lang="en-US" altLang="zh-CN" dirty="0" err="1"/>
              <a:t>RadioGroup</a:t>
            </a:r>
            <a:r>
              <a:rPr lang="zh-CN" altLang="en-US" dirty="0"/>
              <a:t>和</a:t>
            </a:r>
            <a:r>
              <a:rPr lang="en-US" altLang="zh-CN" dirty="0" err="1"/>
              <a:t>ViewPager</a:t>
            </a:r>
            <a:r>
              <a:rPr lang="zh-CN" altLang="en-US" dirty="0"/>
              <a:t>自定义底部标签栏</a:t>
            </a:r>
          </a:p>
        </p:txBody>
      </p:sp>
    </p:spTree>
    <p:extLst>
      <p:ext uri="{BB962C8B-B14F-4D97-AF65-F5344CB8AC3E}">
        <p14:creationId xmlns:p14="http://schemas.microsoft.com/office/powerpoint/2010/main" val="2989735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循环视图的下拉刷新效果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2580440" y="6190894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zh-CN" dirty="0"/>
              <a:t>刷新中的消息列表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7461142" y="6190894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zh-CN" dirty="0"/>
              <a:t>刷新完成的消息列表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2722" y="1685358"/>
            <a:ext cx="3726760" cy="4351338"/>
          </a:xfrm>
          <a:ln>
            <a:solidFill>
              <a:schemeClr val="tx1"/>
            </a:solidFill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8841" y="1685358"/>
            <a:ext cx="3726760" cy="435133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8455208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9.4.2  </a:t>
            </a:r>
            <a:r>
              <a:rPr lang="zh-CN" altLang="en-US" dirty="0"/>
              <a:t>第二代翻页视图</a:t>
            </a:r>
            <a:r>
              <a:rPr lang="en-US" altLang="zh-CN" dirty="0"/>
              <a:t>ViewPager2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 smtClean="0"/>
              <a:t>RecyclerView</a:t>
            </a:r>
            <a:r>
              <a:rPr lang="zh-CN" altLang="en-US" dirty="0" smtClean="0"/>
              <a:t>可</a:t>
            </a:r>
            <a:r>
              <a:rPr lang="zh-CN" altLang="zh-CN" dirty="0" smtClean="0"/>
              <a:t>取代</a:t>
            </a:r>
            <a:r>
              <a:rPr lang="en-US" altLang="zh-CN" dirty="0" err="1"/>
              <a:t>ListView</a:t>
            </a:r>
            <a:r>
              <a:rPr lang="zh-CN" altLang="zh-CN" dirty="0"/>
              <a:t>和</a:t>
            </a:r>
            <a:r>
              <a:rPr lang="en-US" altLang="zh-CN" dirty="0" err="1" smtClean="0"/>
              <a:t>GridView</a:t>
            </a:r>
            <a:r>
              <a:rPr lang="zh-CN" altLang="en-US" dirty="0" smtClean="0"/>
              <a:t>，同样</a:t>
            </a:r>
            <a:r>
              <a:rPr lang="en-US" altLang="zh-CN" dirty="0" smtClean="0"/>
              <a:t>ViewPager2</a:t>
            </a:r>
            <a:r>
              <a:rPr lang="zh-CN" altLang="en-US" dirty="0" smtClean="0"/>
              <a:t>可取代</a:t>
            </a:r>
            <a:r>
              <a:rPr lang="en-US" altLang="zh-CN" dirty="0" err="1" smtClean="0"/>
              <a:t>ViewPager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zh-CN" altLang="zh-CN" dirty="0"/>
              <a:t>与</a:t>
            </a:r>
            <a:r>
              <a:rPr lang="en-US" altLang="zh-CN" dirty="0" err="1"/>
              <a:t>ViewPager</a:t>
            </a:r>
            <a:r>
              <a:rPr lang="zh-CN" altLang="zh-CN" dirty="0"/>
              <a:t>相比，</a:t>
            </a:r>
            <a:r>
              <a:rPr lang="en-US" altLang="zh-CN" dirty="0"/>
              <a:t>ViewPager2</a:t>
            </a:r>
            <a:r>
              <a:rPr lang="zh-CN" altLang="zh-CN" dirty="0"/>
              <a:t>支持更丰富的界面特效，</a:t>
            </a:r>
            <a:r>
              <a:rPr lang="zh-CN" altLang="zh-CN" dirty="0" smtClean="0"/>
              <a:t>包括：</a:t>
            </a:r>
            <a:endParaRPr lang="zh-CN" altLang="zh-CN" dirty="0"/>
          </a:p>
          <a:p>
            <a:r>
              <a:rPr lang="zh-CN" altLang="zh-CN" dirty="0"/>
              <a:t>（</a:t>
            </a:r>
            <a:r>
              <a:rPr lang="en-US" altLang="zh-CN" dirty="0"/>
              <a:t>1</a:t>
            </a:r>
            <a:r>
              <a:rPr lang="zh-CN" altLang="zh-CN" dirty="0"/>
              <a:t>）不但支持水平方向翻页，还支持垂直方向翻页；</a:t>
            </a:r>
          </a:p>
          <a:p>
            <a:r>
              <a:rPr lang="zh-CN" altLang="zh-CN" dirty="0"/>
              <a:t>（</a:t>
            </a:r>
            <a:r>
              <a:rPr lang="en-US" altLang="zh-CN" dirty="0"/>
              <a:t>2</a:t>
            </a:r>
            <a:r>
              <a:rPr lang="zh-CN" altLang="zh-CN" dirty="0"/>
              <a:t>）支持</a:t>
            </a:r>
            <a:r>
              <a:rPr lang="en-US" altLang="zh-CN" dirty="0" err="1"/>
              <a:t>RecyclerView.Adapter</a:t>
            </a:r>
            <a:r>
              <a:rPr lang="zh-CN" altLang="zh-CN" dirty="0"/>
              <a:t>，也允许调用适配器对象的</a:t>
            </a:r>
            <a:r>
              <a:rPr lang="en-US" altLang="zh-CN" dirty="0" err="1"/>
              <a:t>notifyItem</a:t>
            </a:r>
            <a:r>
              <a:rPr lang="en-US" altLang="zh-CN" dirty="0"/>
              <a:t>***</a:t>
            </a:r>
            <a:r>
              <a:rPr lang="zh-CN" altLang="zh-CN" dirty="0"/>
              <a:t>方法，从而动态刷新某个页面项；</a:t>
            </a:r>
          </a:p>
          <a:p>
            <a:r>
              <a:rPr lang="zh-CN" altLang="zh-CN" dirty="0"/>
              <a:t>（</a:t>
            </a:r>
            <a:r>
              <a:rPr lang="en-US" altLang="zh-CN" dirty="0"/>
              <a:t>3</a:t>
            </a:r>
            <a:r>
              <a:rPr lang="zh-CN" altLang="zh-CN" dirty="0"/>
              <a:t>）除了当前页，也支持展示左右两页的部分区域；</a:t>
            </a:r>
          </a:p>
          <a:p>
            <a:r>
              <a:rPr lang="zh-CN" altLang="zh-CN" dirty="0"/>
              <a:t>（</a:t>
            </a:r>
            <a:r>
              <a:rPr lang="en-US" altLang="zh-CN" dirty="0"/>
              <a:t>4</a:t>
            </a:r>
            <a:r>
              <a:rPr lang="zh-CN" altLang="zh-CN" dirty="0"/>
              <a:t>）支持在翻页过程中展示自定义的切换动画；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9629856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第二代翻页视图的用法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使用</a:t>
            </a:r>
            <a:r>
              <a:rPr lang="zh-CN" altLang="en-US" dirty="0"/>
              <a:t>第二代翻页视图</a:t>
            </a:r>
            <a:r>
              <a:rPr lang="zh-CN" altLang="en-US" dirty="0" smtClean="0"/>
              <a:t>之前</a:t>
            </a:r>
            <a:r>
              <a:rPr lang="zh-CN" altLang="en-US" dirty="0"/>
              <a:t>，</a:t>
            </a:r>
            <a:r>
              <a:rPr lang="zh-CN" altLang="en-US" dirty="0" smtClean="0"/>
              <a:t>需要</a:t>
            </a:r>
            <a:r>
              <a:rPr lang="zh-CN" altLang="en-US" dirty="0"/>
              <a:t>先导</a:t>
            </a:r>
            <a:r>
              <a:rPr lang="zh-CN" altLang="en-US" dirty="0" smtClean="0"/>
              <a:t>入</a:t>
            </a:r>
            <a:r>
              <a:rPr lang="en-US" altLang="zh-CN" dirty="0" err="1"/>
              <a:t>recyclerview</a:t>
            </a:r>
            <a:r>
              <a:rPr lang="en-US" altLang="zh-CN" dirty="0"/>
              <a:t> </a:t>
            </a:r>
            <a:r>
              <a:rPr lang="zh-CN" altLang="en-US" dirty="0" smtClean="0"/>
              <a:t>库和</a:t>
            </a:r>
            <a:r>
              <a:rPr lang="en-US" altLang="zh-CN" dirty="0" smtClean="0"/>
              <a:t>viewpager2</a:t>
            </a:r>
            <a:r>
              <a:rPr lang="zh-CN" altLang="en-US" dirty="0" smtClean="0"/>
              <a:t>库</a:t>
            </a:r>
            <a:r>
              <a:rPr lang="zh-CN" altLang="en-US" dirty="0"/>
              <a:t>：</a:t>
            </a:r>
            <a:endParaRPr lang="en-US" altLang="zh-CN" dirty="0"/>
          </a:p>
          <a:p>
            <a:pPr lvl="1"/>
            <a:r>
              <a:rPr lang="en-US" altLang="zh-CN" dirty="0" smtClean="0"/>
              <a:t>        implementation </a:t>
            </a:r>
            <a:r>
              <a:rPr lang="en-US" altLang="zh-CN" dirty="0"/>
              <a:t>'androidx.recyclerview:recyclerview:1.1.0'</a:t>
            </a:r>
          </a:p>
          <a:p>
            <a:pPr lvl="1"/>
            <a:r>
              <a:rPr lang="en-US" altLang="zh-CN" dirty="0"/>
              <a:t>        implementation 'androidx.viewpager2:viewpager2:1.0.0'</a:t>
            </a:r>
            <a:endParaRPr lang="en-US" altLang="zh-CN" dirty="0" smtClean="0"/>
          </a:p>
          <a:p>
            <a:r>
              <a:rPr lang="en-US" altLang="zh-CN" dirty="0" smtClean="0"/>
              <a:t>ViewPager2</a:t>
            </a:r>
            <a:r>
              <a:rPr lang="zh-CN" altLang="en-US" dirty="0" smtClean="0"/>
              <a:t>的常用方法如下</a:t>
            </a:r>
            <a:r>
              <a:rPr lang="zh-CN" altLang="zh-CN" dirty="0" smtClean="0"/>
              <a:t>。</a:t>
            </a:r>
            <a:endParaRPr lang="zh-CN" altLang="zh-CN" dirty="0"/>
          </a:p>
          <a:p>
            <a:pPr lvl="1"/>
            <a:r>
              <a:rPr lang="en-US" altLang="zh-CN" dirty="0" err="1"/>
              <a:t>setAdapter</a:t>
            </a:r>
            <a:r>
              <a:rPr lang="zh-CN" altLang="zh-CN" dirty="0"/>
              <a:t>：设置二代翻页视图的页面适配器。</a:t>
            </a:r>
          </a:p>
          <a:p>
            <a:pPr lvl="1"/>
            <a:r>
              <a:rPr lang="en-US" altLang="zh-CN" dirty="0" err="1"/>
              <a:t>setOrientation</a:t>
            </a:r>
            <a:r>
              <a:rPr lang="zh-CN" altLang="zh-CN" dirty="0"/>
              <a:t>：设置二代翻页视图的翻页方向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pPr lvl="1"/>
            <a:r>
              <a:rPr lang="en-US" altLang="zh-CN" dirty="0" err="1" smtClean="0"/>
              <a:t>setPageTransformer</a:t>
            </a:r>
            <a:r>
              <a:rPr lang="zh-CN" altLang="zh-CN" dirty="0"/>
              <a:t>：设置二代翻页视图的页面转换器，以便展示切换动画。</a:t>
            </a:r>
          </a:p>
        </p:txBody>
      </p:sp>
    </p:spTree>
    <p:extLst>
      <p:ext uri="{BB962C8B-B14F-4D97-AF65-F5344CB8AC3E}">
        <p14:creationId xmlns:p14="http://schemas.microsoft.com/office/powerpoint/2010/main" val="2994947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第二</a:t>
            </a:r>
            <a:r>
              <a:rPr lang="zh-CN" altLang="en-US" dirty="0"/>
              <a:t>代翻页视图</a:t>
            </a:r>
            <a:r>
              <a:rPr lang="zh-CN" altLang="en-US" dirty="0" smtClean="0"/>
              <a:t>的演示效果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2255807" y="6216134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zh-CN" dirty="0"/>
              <a:t>水平方向的二代翻页视图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7211809" y="6216134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zh-CN" dirty="0"/>
              <a:t>垂直方向的二代翻页视图</a:t>
            </a:r>
            <a:endParaRPr lang="zh-CN" altLang="en-US" dirty="0"/>
          </a:p>
        </p:txBody>
      </p:sp>
      <p:pic>
        <p:nvPicPr>
          <p:cNvPr id="8" name="内容占位符 7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605" y="1690688"/>
            <a:ext cx="3188225" cy="4351338"/>
          </a:xfrm>
          <a:ln>
            <a:solidFill>
              <a:schemeClr val="tx1"/>
            </a:solidFill>
          </a:ln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8852" y="1690688"/>
            <a:ext cx="3188226" cy="435133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5647820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9.4.3  </a:t>
            </a:r>
            <a:r>
              <a:rPr lang="zh-CN" altLang="en-US" dirty="0"/>
              <a:t>给</a:t>
            </a:r>
            <a:r>
              <a:rPr lang="en-US" altLang="zh-CN" dirty="0"/>
              <a:t>ViewPager2</a:t>
            </a:r>
            <a:r>
              <a:rPr lang="zh-CN" altLang="en-US" dirty="0"/>
              <a:t>集成标签布局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ViewPager2</a:t>
            </a:r>
            <a:r>
              <a:rPr lang="zh-CN" altLang="zh-CN" dirty="0"/>
              <a:t>不仅支持循环适配器，同样支持翻页</a:t>
            </a:r>
            <a:r>
              <a:rPr lang="zh-CN" altLang="zh-CN" dirty="0" smtClean="0"/>
              <a:t>适配器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zh-CN" altLang="zh-CN" dirty="0"/>
              <a:t>原先</a:t>
            </a:r>
            <a:r>
              <a:rPr lang="en-US" altLang="zh-CN" dirty="0" err="1"/>
              <a:t>ViewPager</a:t>
            </a:r>
            <a:r>
              <a:rPr lang="zh-CN" altLang="zh-CN" dirty="0"/>
              <a:t>采用的翻页适配器叫做</a:t>
            </a:r>
            <a:r>
              <a:rPr lang="en-US" altLang="zh-CN" dirty="0" err="1"/>
              <a:t>FragmentPagerAdapter</a:t>
            </a:r>
            <a:r>
              <a:rPr lang="zh-CN" altLang="zh-CN" dirty="0"/>
              <a:t>，而</a:t>
            </a:r>
            <a:r>
              <a:rPr lang="en-US" altLang="zh-CN" dirty="0"/>
              <a:t>ViewPager2</a:t>
            </a:r>
            <a:r>
              <a:rPr lang="zh-CN" altLang="zh-CN" dirty="0"/>
              <a:t>采用了</a:t>
            </a:r>
            <a:r>
              <a:rPr lang="en-US" altLang="zh-CN" dirty="0" err="1" smtClean="0"/>
              <a:t>FragmentStateAdapter</a:t>
            </a:r>
            <a:r>
              <a:rPr lang="zh-CN" altLang="en-US" dirty="0" smtClean="0"/>
              <a:t>，区别见下表。</a:t>
            </a:r>
            <a:endParaRPr lang="zh-CN" altLang="en-US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5499103"/>
              </p:ext>
            </p:extLst>
          </p:nvPr>
        </p:nvGraphicFramePr>
        <p:xfrm>
          <a:off x="997959" y="3445775"/>
          <a:ext cx="10000479" cy="2392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3493"/>
                <a:gridCol w="3333493"/>
                <a:gridCol w="3333493"/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旧翻页适配器的方法</a:t>
                      </a:r>
                    </a:p>
                    <a:p>
                      <a:r>
                        <a:rPr lang="zh-CN" altLang="en-US" dirty="0" smtClean="0"/>
                        <a:t>来自</a:t>
                      </a:r>
                      <a:r>
                        <a:rPr lang="en-US" altLang="zh-CN" dirty="0" err="1" smtClean="0"/>
                        <a:t>FragmentPagerAdapter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新翻页适配器的方法</a:t>
                      </a:r>
                    </a:p>
                    <a:p>
                      <a:r>
                        <a:rPr lang="zh-CN" altLang="en-US" dirty="0" smtClean="0"/>
                        <a:t>来自</a:t>
                      </a:r>
                      <a:r>
                        <a:rPr lang="en-US" altLang="zh-CN" dirty="0" err="1" smtClean="0"/>
                        <a:t>FragmentStateAdapter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说明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FragmentPagerAdapter</a:t>
                      </a:r>
                      <a:r>
                        <a:rPr lang="en-US" altLang="zh-CN" dirty="0" smtClean="0"/>
                        <a:t>(</a:t>
                      </a:r>
                      <a:r>
                        <a:rPr lang="en-US" altLang="zh-CN" dirty="0" err="1" smtClean="0"/>
                        <a:t>FragmentManager</a:t>
                      </a:r>
                      <a:r>
                        <a:rPr lang="en-US" altLang="zh-CN" dirty="0" smtClean="0"/>
                        <a:t> </a:t>
                      </a:r>
                      <a:r>
                        <a:rPr lang="en-US" altLang="zh-CN" dirty="0" err="1" smtClean="0"/>
                        <a:t>fm</a:t>
                      </a:r>
                      <a:r>
                        <a:rPr lang="en-US" altLang="zh-CN" dirty="0" smtClean="0"/>
                        <a:t>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FragmentStateAdapter</a:t>
                      </a:r>
                      <a:r>
                        <a:rPr lang="en-US" altLang="zh-CN" dirty="0" smtClean="0"/>
                        <a:t>(</a:t>
                      </a:r>
                      <a:r>
                        <a:rPr lang="en-US" altLang="zh-CN" dirty="0" err="1" smtClean="0"/>
                        <a:t>FragmentActivity</a:t>
                      </a:r>
                      <a:r>
                        <a:rPr lang="en-US" altLang="zh-CN" dirty="0" smtClean="0"/>
                        <a:t> </a:t>
                      </a:r>
                      <a:r>
                        <a:rPr lang="en-US" altLang="zh-CN" dirty="0" err="1" smtClean="0"/>
                        <a:t>fa</a:t>
                      </a:r>
                      <a:r>
                        <a:rPr lang="en-US" altLang="zh-CN" dirty="0" smtClean="0"/>
                        <a:t>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构造方法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getCount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getItemCount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获取碎片个数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getItem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createFragment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创建指定位置的碎片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getPageTitle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无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获得指定位置的标题</a:t>
                      </a:r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2130325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如何给</a:t>
            </a:r>
            <a:r>
              <a:rPr lang="en-US" altLang="zh-CN" dirty="0"/>
              <a:t>ViewPager2</a:t>
            </a:r>
            <a:r>
              <a:rPr lang="zh-CN" altLang="en-US" dirty="0" smtClean="0"/>
              <a:t>集成</a:t>
            </a:r>
            <a:r>
              <a:rPr lang="en-US" altLang="zh-CN" dirty="0" err="1"/>
              <a:t>TabLayout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ViewPager2</a:t>
            </a:r>
            <a:r>
              <a:rPr lang="zh-CN" altLang="zh-CN" dirty="0" smtClean="0"/>
              <a:t>搭配</a:t>
            </a:r>
            <a:r>
              <a:rPr lang="en-US" altLang="zh-CN" dirty="0" err="1" smtClean="0"/>
              <a:t>TabLayout</a:t>
            </a:r>
            <a:r>
              <a:rPr lang="zh-CN" altLang="en-US" dirty="0" smtClean="0"/>
              <a:t>很方便</a:t>
            </a:r>
            <a:r>
              <a:rPr lang="zh-CN" altLang="zh-CN" dirty="0" smtClean="0"/>
              <a:t>，</a:t>
            </a:r>
            <a:r>
              <a:rPr lang="zh-CN" altLang="zh-CN" dirty="0"/>
              <a:t>只要一行代码即可</a:t>
            </a:r>
            <a:r>
              <a:rPr lang="zh-CN" altLang="zh-CN" dirty="0" smtClean="0"/>
              <a:t>绑定</a:t>
            </a:r>
            <a:r>
              <a:rPr lang="zh-CN" altLang="en-US" dirty="0" smtClean="0"/>
              <a:t>二者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r>
              <a:rPr lang="zh-CN" altLang="zh-CN" dirty="0" smtClean="0"/>
              <a:t>下面</a:t>
            </a:r>
            <a:r>
              <a:rPr lang="zh-CN" altLang="zh-CN" dirty="0"/>
              <a:t>是将二者联结起来的操作步骤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r>
              <a:rPr lang="zh-CN" altLang="en-US" dirty="0" smtClean="0"/>
              <a:t>（</a:t>
            </a:r>
            <a:r>
              <a:rPr lang="en-US" altLang="zh-CN" dirty="0" smtClean="0"/>
              <a:t>1</a:t>
            </a:r>
            <a:r>
              <a:rPr lang="zh-CN" altLang="en-US" dirty="0" smtClean="0"/>
              <a:t>）</a:t>
            </a:r>
            <a:r>
              <a:rPr lang="zh-CN" altLang="zh-CN" dirty="0"/>
              <a:t>创建测试页面，并往页面的</a:t>
            </a:r>
            <a:r>
              <a:rPr lang="en-US" altLang="zh-CN" dirty="0"/>
              <a:t>XML</a:t>
            </a:r>
            <a:r>
              <a:rPr lang="zh-CN" altLang="zh-CN" dirty="0"/>
              <a:t>文件先后加入</a:t>
            </a:r>
            <a:r>
              <a:rPr lang="en-US" altLang="zh-CN" dirty="0" err="1"/>
              <a:t>TabLayout</a:t>
            </a:r>
            <a:r>
              <a:rPr lang="zh-CN" altLang="zh-CN" dirty="0"/>
              <a:t>标签和</a:t>
            </a:r>
            <a:r>
              <a:rPr lang="en-US" altLang="zh-CN" dirty="0"/>
              <a:t>ViewPager2</a:t>
            </a:r>
            <a:r>
              <a:rPr lang="zh-CN" altLang="zh-CN" dirty="0" smtClean="0"/>
              <a:t>标签</a:t>
            </a:r>
            <a:r>
              <a:rPr lang="zh-CN" altLang="en-US" dirty="0" smtClean="0"/>
              <a:t>；</a:t>
            </a:r>
            <a:endParaRPr lang="en-US" altLang="zh-CN" dirty="0" smtClean="0"/>
          </a:p>
          <a:p>
            <a:r>
              <a:rPr lang="zh-CN" altLang="en-US" dirty="0" smtClean="0"/>
              <a:t>（</a:t>
            </a:r>
            <a:r>
              <a:rPr lang="en-US" altLang="zh-CN" dirty="0" smtClean="0"/>
              <a:t>2</a:t>
            </a:r>
            <a:r>
              <a:rPr lang="zh-CN" altLang="en-US" dirty="0" smtClean="0"/>
              <a:t>）</a:t>
            </a:r>
            <a:r>
              <a:rPr lang="zh-CN" altLang="zh-CN" dirty="0"/>
              <a:t>打开该页面的</a:t>
            </a:r>
            <a:r>
              <a:rPr lang="en-US" altLang="zh-CN" dirty="0"/>
              <a:t>Java</a:t>
            </a:r>
            <a:r>
              <a:rPr lang="zh-CN" altLang="zh-CN" dirty="0"/>
              <a:t>代码，分别获取</a:t>
            </a:r>
            <a:r>
              <a:rPr lang="en-US" altLang="zh-CN" dirty="0" err="1"/>
              <a:t>TabLayout</a:t>
            </a:r>
            <a:r>
              <a:rPr lang="zh-CN" altLang="zh-CN" dirty="0"/>
              <a:t>和</a:t>
            </a:r>
            <a:r>
              <a:rPr lang="en-US" altLang="zh-CN" dirty="0"/>
              <a:t>ViewPager2</a:t>
            </a:r>
            <a:r>
              <a:rPr lang="zh-CN" altLang="zh-CN" dirty="0"/>
              <a:t>的视图对象，再利用</a:t>
            </a:r>
            <a:r>
              <a:rPr lang="en-US" altLang="zh-CN" dirty="0" err="1"/>
              <a:t>TabLayoutMediator</a:t>
            </a:r>
            <a:r>
              <a:rPr lang="zh-CN" altLang="zh-CN" dirty="0"/>
              <a:t>把标签布局跟翻页视图连为</a:t>
            </a:r>
            <a:r>
              <a:rPr lang="zh-CN" altLang="zh-CN" dirty="0" smtClean="0"/>
              <a:t>一体</a:t>
            </a:r>
            <a:r>
              <a:rPr lang="zh-CN" altLang="en-US" dirty="0" smtClean="0"/>
              <a:t>。</a:t>
            </a:r>
            <a:endParaRPr lang="zh-CN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3377355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ViewPager2</a:t>
            </a:r>
            <a:r>
              <a:rPr lang="zh-CN" altLang="en-US" dirty="0"/>
              <a:t>集成标签</a:t>
            </a:r>
            <a:r>
              <a:rPr lang="zh-CN" altLang="en-US" dirty="0" smtClean="0"/>
              <a:t>布局</a:t>
            </a:r>
            <a:r>
              <a:rPr lang="zh-CN" altLang="en-US" dirty="0"/>
              <a:t>的演示效果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990078" y="6173405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zh-CN" dirty="0"/>
              <a:t>集成标签布局的二代翻页视图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6852320" y="6173405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zh-CN" dirty="0"/>
              <a:t>点击标签切换的二代翻页视图</a:t>
            </a:r>
            <a:endParaRPr lang="zh-CN" altLang="en-US" dirty="0"/>
          </a:p>
        </p:txBody>
      </p:sp>
      <p:pic>
        <p:nvPicPr>
          <p:cNvPr id="8" name="内容占位符 7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8058" y="1690688"/>
            <a:ext cx="3069526" cy="4351338"/>
          </a:xfrm>
          <a:ln>
            <a:solidFill>
              <a:schemeClr val="tx1"/>
            </a:solidFill>
          </a:ln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2320" y="1690688"/>
            <a:ext cx="3069527" cy="435133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4039740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9.5  </a:t>
            </a:r>
            <a:r>
              <a:rPr lang="zh-CN" altLang="en-US" dirty="0"/>
              <a:t>实战项目：电商首页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zh-CN" dirty="0"/>
              <a:t>各家电商</a:t>
            </a:r>
            <a:r>
              <a:rPr lang="en-US" altLang="zh-CN" dirty="0"/>
              <a:t>App</a:t>
            </a:r>
            <a:r>
              <a:rPr lang="zh-CN" altLang="zh-CN" dirty="0"/>
              <a:t>的首页都是动感十足，页面元素丰富，令人眼花缭乱，其中运用了</a:t>
            </a:r>
            <a:r>
              <a:rPr lang="en-US" altLang="zh-CN" dirty="0"/>
              <a:t>Android</a:t>
            </a:r>
            <a:r>
              <a:rPr lang="zh-CN" altLang="zh-CN" dirty="0"/>
              <a:t>的多种组合控件，可谓</a:t>
            </a:r>
            <a:r>
              <a:rPr lang="en-US" altLang="zh-CN" dirty="0"/>
              <a:t>App</a:t>
            </a:r>
            <a:r>
              <a:rPr lang="zh-CN" altLang="zh-CN" dirty="0"/>
              <a:t>界面开发的集大成之作。到目前为止，本章的知识点已经涵盖了电商首页的大部分技术，所以仿照做个山寨的</a:t>
            </a:r>
            <a:r>
              <a:rPr lang="en-US" altLang="zh-CN" dirty="0"/>
              <a:t>App</a:t>
            </a:r>
            <a:r>
              <a:rPr lang="zh-CN" altLang="zh-CN" dirty="0"/>
              <a:t>首页也不是什么难事，接下来好好分析一下如何实现电商首页。</a:t>
            </a:r>
          </a:p>
          <a:p>
            <a:r>
              <a:rPr lang="en-US" altLang="zh-CN" dirty="0" smtClean="0"/>
              <a:t>9.5.1  </a:t>
            </a:r>
            <a:r>
              <a:rPr lang="zh-CN" altLang="en-US" dirty="0"/>
              <a:t>需求描述</a:t>
            </a:r>
          </a:p>
          <a:p>
            <a:r>
              <a:rPr lang="en-US" altLang="zh-CN" dirty="0" smtClean="0"/>
              <a:t>9.5.2  </a:t>
            </a:r>
            <a:r>
              <a:rPr lang="zh-CN" altLang="en-US" dirty="0"/>
              <a:t>界面设计</a:t>
            </a:r>
          </a:p>
          <a:p>
            <a:r>
              <a:rPr lang="en-US" altLang="zh-CN" dirty="0" smtClean="0"/>
              <a:t>9.5.3  </a:t>
            </a:r>
            <a:r>
              <a:rPr lang="zh-CN" altLang="en-US" dirty="0"/>
              <a:t>关键代码</a:t>
            </a:r>
          </a:p>
        </p:txBody>
      </p:sp>
    </p:spTree>
    <p:extLst>
      <p:ext uri="{BB962C8B-B14F-4D97-AF65-F5344CB8AC3E}">
        <p14:creationId xmlns:p14="http://schemas.microsoft.com/office/powerpoint/2010/main" val="478681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9.5.1  </a:t>
            </a:r>
            <a:r>
              <a:rPr lang="zh-CN" altLang="en-US" dirty="0"/>
              <a:t>需求描述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右图</a:t>
            </a:r>
            <a:r>
              <a:rPr lang="zh-CN" altLang="en-US" dirty="0" smtClean="0"/>
              <a:t>是</a:t>
            </a:r>
            <a:r>
              <a:rPr lang="zh-CN" altLang="en-US" dirty="0"/>
              <a:t>京东</a:t>
            </a:r>
            <a:r>
              <a:rPr lang="en-US" altLang="zh-CN" dirty="0" smtClean="0"/>
              <a:t>App</a:t>
            </a:r>
            <a:r>
              <a:rPr lang="zh-CN" altLang="en-US" dirty="0"/>
              <a:t>的主页截图，</a:t>
            </a:r>
            <a:endParaRPr lang="en-US" altLang="zh-CN" dirty="0"/>
          </a:p>
          <a:p>
            <a:r>
              <a:rPr lang="zh-CN" altLang="en-US" dirty="0"/>
              <a:t>这也是电商</a:t>
            </a:r>
            <a:r>
              <a:rPr lang="en-US" altLang="zh-CN" dirty="0"/>
              <a:t>App</a:t>
            </a:r>
            <a:r>
              <a:rPr lang="zh-CN" altLang="en-US" dirty="0"/>
              <a:t>的通用模板。</a:t>
            </a:r>
          </a:p>
          <a:p>
            <a:r>
              <a:rPr lang="zh-CN" altLang="en-US" dirty="0"/>
              <a:t>类似的电商</a:t>
            </a:r>
            <a:r>
              <a:rPr lang="en-US" altLang="zh-CN" dirty="0"/>
              <a:t>App</a:t>
            </a:r>
            <a:r>
              <a:rPr lang="zh-CN" altLang="en-US" dirty="0"/>
              <a:t>还有：</a:t>
            </a:r>
          </a:p>
          <a:p>
            <a:r>
              <a:rPr lang="zh-CN" altLang="en-US" dirty="0"/>
              <a:t>（</a:t>
            </a:r>
            <a:r>
              <a:rPr lang="en-US" altLang="zh-CN" dirty="0"/>
              <a:t>1</a:t>
            </a:r>
            <a:r>
              <a:rPr lang="zh-CN" altLang="en-US" dirty="0"/>
              <a:t>）京东</a:t>
            </a:r>
            <a:endParaRPr lang="en-US" altLang="zh-CN" dirty="0"/>
          </a:p>
          <a:p>
            <a:r>
              <a:rPr lang="zh-CN" altLang="en-US" dirty="0"/>
              <a:t>（</a:t>
            </a:r>
            <a:r>
              <a:rPr lang="en-US" altLang="zh-CN" dirty="0"/>
              <a:t>2</a:t>
            </a:r>
            <a:r>
              <a:rPr lang="zh-CN" altLang="en-US" dirty="0" smtClean="0"/>
              <a:t>）拼多多</a:t>
            </a:r>
            <a:endParaRPr lang="zh-CN" altLang="en-US" dirty="0"/>
          </a:p>
          <a:p>
            <a:r>
              <a:rPr lang="zh-CN" altLang="en-US" dirty="0"/>
              <a:t>（</a:t>
            </a:r>
            <a:r>
              <a:rPr lang="en-US" altLang="zh-CN" dirty="0"/>
              <a:t>2</a:t>
            </a:r>
            <a:r>
              <a:rPr lang="zh-CN" altLang="en-US" dirty="0" smtClean="0"/>
              <a:t>）美团</a:t>
            </a:r>
            <a:endParaRPr lang="zh-CN" altLang="en-US" dirty="0"/>
          </a:p>
          <a:p>
            <a:r>
              <a:rPr lang="zh-CN" altLang="en-US" dirty="0"/>
              <a:t>（</a:t>
            </a:r>
            <a:r>
              <a:rPr lang="en-US" altLang="zh-CN" dirty="0"/>
              <a:t>3</a:t>
            </a:r>
            <a:r>
              <a:rPr lang="zh-CN" altLang="en-US" dirty="0"/>
              <a:t>）当当</a:t>
            </a:r>
          </a:p>
          <a:p>
            <a:r>
              <a:rPr lang="zh-CN" altLang="en-US" dirty="0"/>
              <a:t>（</a:t>
            </a:r>
            <a:r>
              <a:rPr lang="en-US" altLang="zh-CN" dirty="0"/>
              <a:t>4</a:t>
            </a:r>
            <a:r>
              <a:rPr lang="zh-CN" altLang="en-US" dirty="0" smtClean="0"/>
              <a:t>）</a:t>
            </a:r>
            <a:r>
              <a:rPr lang="zh-CN" altLang="en-US" dirty="0"/>
              <a:t>苏宁易购</a:t>
            </a:r>
          </a:p>
          <a:p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8633" y="0"/>
            <a:ext cx="34385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682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山寨之后的电商</a:t>
            </a:r>
            <a:r>
              <a:rPr lang="en-US" altLang="zh-CN" dirty="0" smtClean="0"/>
              <a:t>App</a:t>
            </a:r>
            <a:r>
              <a:rPr lang="zh-CN" altLang="en-US" dirty="0" smtClean="0"/>
              <a:t>首页效果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243" y="1690688"/>
            <a:ext cx="2322676" cy="4615244"/>
          </a:xfrm>
          <a:ln>
            <a:solidFill>
              <a:schemeClr val="tx1"/>
            </a:solidFill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3798" y="1686542"/>
            <a:ext cx="2324763" cy="461939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文本框 5"/>
          <p:cNvSpPr txBox="1"/>
          <p:nvPr/>
        </p:nvSpPr>
        <p:spPr>
          <a:xfrm>
            <a:off x="2428887" y="6374299"/>
            <a:ext cx="24080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zh-CN" dirty="0"/>
              <a:t>仿电商</a:t>
            </a:r>
            <a:r>
              <a:rPr lang="en-US" altLang="zh-CN" dirty="0"/>
              <a:t>App</a:t>
            </a:r>
            <a:r>
              <a:rPr lang="zh-CN" altLang="zh-CN" dirty="0"/>
              <a:t>的首页页面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7162163" y="6374299"/>
            <a:ext cx="24080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zh-CN" dirty="0"/>
              <a:t>仿电商</a:t>
            </a:r>
            <a:r>
              <a:rPr lang="en-US" altLang="zh-CN" dirty="0"/>
              <a:t>App</a:t>
            </a:r>
            <a:r>
              <a:rPr lang="zh-CN" altLang="zh-CN" dirty="0"/>
              <a:t>的分类页面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669921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9.1.1  </a:t>
            </a:r>
            <a:r>
              <a:rPr lang="zh-CN" altLang="en-US" dirty="0"/>
              <a:t>利用</a:t>
            </a:r>
            <a:r>
              <a:rPr lang="en-US" altLang="zh-CN" dirty="0" err="1"/>
              <a:t>BottomNavigationView</a:t>
            </a:r>
            <a:r>
              <a:rPr lang="zh-CN" altLang="en-US" dirty="0"/>
              <a:t>实现底部标签栏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主流</a:t>
            </a:r>
            <a:r>
              <a:rPr lang="en-US" altLang="zh-CN" dirty="0" smtClean="0"/>
              <a:t>App</a:t>
            </a:r>
            <a:r>
              <a:rPr lang="zh-CN" altLang="zh-CN" dirty="0" smtClean="0"/>
              <a:t>的</a:t>
            </a:r>
            <a:r>
              <a:rPr lang="zh-CN" altLang="zh-CN" dirty="0"/>
              <a:t>首屏</a:t>
            </a:r>
            <a:r>
              <a:rPr lang="zh-CN" altLang="zh-CN" dirty="0" smtClean="0"/>
              <a:t>都</a:t>
            </a:r>
            <a:r>
              <a:rPr lang="zh-CN" altLang="en-US" dirty="0" smtClean="0"/>
              <a:t>拥有</a:t>
            </a:r>
            <a:r>
              <a:rPr lang="zh-CN" altLang="zh-CN" dirty="0" smtClean="0"/>
              <a:t>底部标签</a:t>
            </a:r>
            <a:r>
              <a:rPr lang="zh-CN" altLang="en-US" dirty="0" smtClean="0"/>
              <a:t>栏</a:t>
            </a:r>
            <a:r>
              <a:rPr lang="zh-CN" altLang="zh-CN" dirty="0" smtClean="0"/>
              <a:t>，</a:t>
            </a:r>
            <a:r>
              <a:rPr lang="zh-CN" altLang="zh-CN" dirty="0"/>
              <a:t>每个标签对应着一个</a:t>
            </a:r>
            <a:r>
              <a:rPr lang="zh-CN" altLang="zh-CN" dirty="0" smtClean="0"/>
              <a:t>频道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en-US" altLang="zh-CN" dirty="0"/>
              <a:t>Android </a:t>
            </a:r>
            <a:r>
              <a:rPr lang="en-US" altLang="zh-CN" dirty="0" smtClean="0"/>
              <a:t>Studio</a:t>
            </a:r>
            <a:r>
              <a:rPr lang="zh-CN" altLang="zh-CN" dirty="0" smtClean="0"/>
              <a:t>集成</a:t>
            </a:r>
            <a:r>
              <a:rPr lang="zh-CN" altLang="zh-CN" dirty="0"/>
              <a:t>了该风格的快捷</a:t>
            </a:r>
            <a:r>
              <a:rPr lang="zh-CN" altLang="zh-CN" dirty="0" smtClean="0"/>
              <a:t>标签</a:t>
            </a:r>
            <a:r>
              <a:rPr lang="zh-CN" altLang="en-US" dirty="0" smtClean="0"/>
              <a:t>，</a:t>
            </a:r>
            <a:r>
              <a:rPr lang="zh-CN" altLang="zh-CN" dirty="0"/>
              <a:t>右</a:t>
            </a:r>
            <a:r>
              <a:rPr lang="zh-CN" altLang="zh-CN" dirty="0" smtClean="0"/>
              <a:t>击模块</a:t>
            </a:r>
            <a:r>
              <a:rPr lang="zh-CN" altLang="en-US" dirty="0" smtClean="0"/>
              <a:t>名称</a:t>
            </a:r>
            <a:r>
              <a:rPr lang="zh-CN" altLang="zh-CN" dirty="0" smtClean="0"/>
              <a:t>，</a:t>
            </a:r>
            <a:r>
              <a:rPr lang="zh-CN" altLang="zh-CN" dirty="0"/>
              <a:t>在弹出的右键菜单中依次选择</a:t>
            </a:r>
            <a:r>
              <a:rPr lang="en-US" altLang="zh-CN" dirty="0"/>
              <a:t>New</a:t>
            </a:r>
            <a:r>
              <a:rPr lang="zh-CN" altLang="zh-CN" dirty="0"/>
              <a:t>→</a:t>
            </a:r>
            <a:r>
              <a:rPr lang="en-US" altLang="zh-CN" dirty="0"/>
              <a:t>Activity</a:t>
            </a:r>
            <a:r>
              <a:rPr lang="zh-CN" altLang="zh-CN" dirty="0"/>
              <a:t>→</a:t>
            </a:r>
            <a:r>
              <a:rPr lang="en-US" altLang="zh-CN" dirty="0"/>
              <a:t>Bottom Navigation </a:t>
            </a:r>
            <a:r>
              <a:rPr lang="en-US" altLang="zh-CN" dirty="0" smtClean="0"/>
              <a:t>Activity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zh-CN" altLang="zh-CN" dirty="0"/>
              <a:t>在创建窗口的“</a:t>
            </a:r>
            <a:r>
              <a:rPr lang="en-US" altLang="zh-CN" dirty="0"/>
              <a:t>Activity Name</a:t>
            </a:r>
            <a:r>
              <a:rPr lang="zh-CN" altLang="zh-CN" dirty="0"/>
              <a:t>”一栏填写新活动的名称，再单击窗口右下角的</a:t>
            </a:r>
            <a:r>
              <a:rPr lang="en-US" altLang="zh-CN" dirty="0"/>
              <a:t>Finish</a:t>
            </a:r>
            <a:r>
              <a:rPr lang="zh-CN" altLang="zh-CN" dirty="0"/>
              <a:t>按钮，</a:t>
            </a:r>
            <a:r>
              <a:rPr lang="en-US" altLang="zh-CN" dirty="0"/>
              <a:t>Android Studio</a:t>
            </a:r>
            <a:r>
              <a:rPr lang="zh-CN" altLang="zh-CN" dirty="0"/>
              <a:t>就会自动创建该活动的</a:t>
            </a:r>
            <a:r>
              <a:rPr lang="en-US" altLang="zh-CN" dirty="0"/>
              <a:t>Java</a:t>
            </a:r>
            <a:r>
              <a:rPr lang="zh-CN" altLang="zh-CN" dirty="0"/>
              <a:t>代码及其</a:t>
            </a:r>
            <a:r>
              <a:rPr lang="en-US" altLang="zh-CN" dirty="0"/>
              <a:t>XML</a:t>
            </a:r>
            <a:r>
              <a:rPr lang="zh-CN" altLang="zh-CN" dirty="0"/>
              <a:t>文件。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14095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9.5.2  </a:t>
            </a:r>
            <a:r>
              <a:rPr lang="zh-CN" altLang="en-US" dirty="0"/>
              <a:t>界面设计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lvl="0"/>
            <a:r>
              <a:rPr lang="zh-CN" altLang="zh-CN" dirty="0"/>
              <a:t>底部标签栏：界面底部的一排标签按钮，用于控制切换到哪个</a:t>
            </a:r>
            <a:r>
              <a:rPr lang="zh-CN" altLang="zh-CN" dirty="0" smtClean="0"/>
              <a:t>页面。</a:t>
            </a:r>
            <a:endParaRPr lang="zh-CN" altLang="zh-CN" dirty="0"/>
          </a:p>
          <a:p>
            <a:pPr lvl="0"/>
            <a:r>
              <a:rPr lang="zh-CN" altLang="zh-CN" dirty="0"/>
              <a:t>广告条：页面上方的广告条有轮播功能，图片底部还有</a:t>
            </a:r>
            <a:r>
              <a:rPr lang="zh-CN" altLang="zh-CN" dirty="0" smtClean="0"/>
              <a:t>指示器。</a:t>
            </a:r>
            <a:endParaRPr lang="zh-CN" altLang="zh-CN" dirty="0"/>
          </a:p>
          <a:p>
            <a:pPr lvl="0"/>
            <a:r>
              <a:rPr lang="zh-CN" altLang="zh-CN" dirty="0"/>
              <a:t>循环视图</a:t>
            </a:r>
            <a:r>
              <a:rPr lang="en-US" altLang="zh-CN" dirty="0" err="1"/>
              <a:t>RecyclerView</a:t>
            </a:r>
            <a:r>
              <a:rPr lang="zh-CN" altLang="zh-CN" dirty="0"/>
              <a:t>的网格布局：广告条下方的两排市场图标是标准的网格布局，再下面的推荐商品是合并单元后的网格布局。</a:t>
            </a:r>
          </a:p>
          <a:p>
            <a:pPr lvl="0"/>
            <a:r>
              <a:rPr lang="zh-CN" altLang="zh-CN" dirty="0"/>
              <a:t>工具栏</a:t>
            </a:r>
            <a:r>
              <a:rPr lang="en-US" altLang="zh-CN" dirty="0"/>
              <a:t>Toolbar</a:t>
            </a:r>
            <a:r>
              <a:rPr lang="zh-CN" altLang="zh-CN" dirty="0"/>
              <a:t>：页面顶部的标题栏采用了工具栏</a:t>
            </a:r>
            <a:r>
              <a:rPr lang="en-US" altLang="zh-CN" dirty="0"/>
              <a:t>Toolbar</a:t>
            </a:r>
            <a:r>
              <a:rPr lang="zh-CN" altLang="zh-CN" dirty="0"/>
              <a:t>。</a:t>
            </a:r>
          </a:p>
          <a:p>
            <a:pPr lvl="0"/>
            <a:r>
              <a:rPr lang="zh-CN" altLang="zh-CN" dirty="0"/>
              <a:t>标签布局</a:t>
            </a:r>
            <a:r>
              <a:rPr lang="en-US" altLang="zh-CN" dirty="0" err="1"/>
              <a:t>TabLayout</a:t>
            </a:r>
            <a:r>
              <a:rPr lang="zh-CN" altLang="zh-CN" dirty="0"/>
              <a:t>：分类</a:t>
            </a:r>
            <a:r>
              <a:rPr lang="zh-CN" altLang="zh-CN" dirty="0" smtClean="0"/>
              <a:t>页面的</a:t>
            </a:r>
            <a:r>
              <a:rPr lang="zh-CN" altLang="zh-CN" dirty="0"/>
              <a:t>“服装”和“电器”标签用到了标签布局。</a:t>
            </a:r>
          </a:p>
          <a:p>
            <a:pPr lvl="0"/>
            <a:r>
              <a:rPr lang="zh-CN" altLang="zh-CN" dirty="0"/>
              <a:t>循环视图</a:t>
            </a:r>
            <a:r>
              <a:rPr lang="en-US" altLang="zh-CN" dirty="0" err="1"/>
              <a:t>RecyclerView</a:t>
            </a:r>
            <a:r>
              <a:rPr lang="zh-CN" altLang="zh-CN" dirty="0"/>
              <a:t>的瀑布流布局：电器商品的交错展示运用了瀑布流网格布局。</a:t>
            </a:r>
          </a:p>
          <a:p>
            <a:r>
              <a:rPr lang="zh-CN" altLang="zh-CN" dirty="0"/>
              <a:t>下拉刷新布局</a:t>
            </a:r>
            <a:r>
              <a:rPr lang="en-US" altLang="zh-CN" dirty="0" err="1"/>
              <a:t>SwipeRefreshLayout</a:t>
            </a:r>
            <a:r>
              <a:rPr lang="zh-CN" altLang="zh-CN" dirty="0"/>
              <a:t>：在电器商品页，下拉手势会触发商品列表的</a:t>
            </a:r>
            <a:r>
              <a:rPr lang="zh-CN" altLang="zh-CN" dirty="0" smtClean="0"/>
              <a:t>刷</a:t>
            </a:r>
            <a:r>
              <a:rPr lang="zh-CN" altLang="en-US" dirty="0" smtClean="0"/>
              <a:t>新动作。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72475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9.5.3  </a:t>
            </a:r>
            <a:r>
              <a:rPr lang="zh-CN" altLang="en-US" dirty="0"/>
              <a:t>关键代码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zh-CN" dirty="0"/>
              <a:t>下面列举了几处需要额外注意的关键</a:t>
            </a:r>
            <a:r>
              <a:rPr lang="zh-CN" altLang="zh-CN" dirty="0" smtClean="0"/>
              <a:t>代码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r>
              <a:rPr lang="zh-CN" altLang="en-US" dirty="0" smtClean="0"/>
              <a:t>（</a:t>
            </a:r>
            <a:r>
              <a:rPr lang="en-US" altLang="zh-CN" dirty="0" smtClean="0"/>
              <a:t>1</a:t>
            </a:r>
            <a:r>
              <a:rPr lang="zh-CN" altLang="en-US" dirty="0" smtClean="0"/>
              <a:t>）</a:t>
            </a:r>
            <a:r>
              <a:rPr lang="zh-CN" altLang="zh-CN" dirty="0"/>
              <a:t>在</a:t>
            </a:r>
            <a:r>
              <a:rPr lang="en-US" altLang="zh-CN" dirty="0" err="1"/>
              <a:t>ScrollView</a:t>
            </a:r>
            <a:r>
              <a:rPr lang="zh-CN" altLang="zh-CN" dirty="0"/>
              <a:t>内部添加</a:t>
            </a:r>
            <a:r>
              <a:rPr lang="en-US" altLang="zh-CN" dirty="0" err="1" smtClean="0"/>
              <a:t>RecyclerView</a:t>
            </a:r>
            <a:endParaRPr lang="en-US" altLang="zh-CN" dirty="0" smtClean="0"/>
          </a:p>
          <a:p>
            <a:pPr lvl="1"/>
            <a:r>
              <a:rPr lang="zh-CN" altLang="zh-CN" dirty="0"/>
              <a:t>若要解决</a:t>
            </a:r>
            <a:r>
              <a:rPr lang="en-US" altLang="zh-CN" dirty="0" err="1"/>
              <a:t>RecyclerView</a:t>
            </a:r>
            <a:r>
              <a:rPr lang="zh-CN" altLang="zh-CN" dirty="0"/>
              <a:t>与</a:t>
            </a:r>
            <a:r>
              <a:rPr lang="en-US" altLang="zh-CN" dirty="0" err="1"/>
              <a:t>ScrollView</a:t>
            </a:r>
            <a:r>
              <a:rPr lang="zh-CN" altLang="zh-CN" dirty="0"/>
              <a:t>的滑动冲突问题，得在</a:t>
            </a:r>
            <a:r>
              <a:rPr lang="en-US" altLang="zh-CN" dirty="0" err="1"/>
              <a:t>RecyclerView</a:t>
            </a:r>
            <a:r>
              <a:rPr lang="zh-CN" altLang="zh-CN" dirty="0"/>
              <a:t>外面嵌套一层</a:t>
            </a:r>
            <a:r>
              <a:rPr lang="en-US" altLang="zh-CN" dirty="0" err="1" smtClean="0"/>
              <a:t>RelativeLayout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zh-CN" altLang="en-US" dirty="0" smtClean="0"/>
              <a:t>（</a:t>
            </a:r>
            <a:r>
              <a:rPr lang="en-US" altLang="zh-CN" dirty="0" smtClean="0"/>
              <a:t>2</a:t>
            </a:r>
            <a:r>
              <a:rPr lang="zh-CN" altLang="en-US" dirty="0" smtClean="0"/>
              <a:t>）</a:t>
            </a:r>
            <a:r>
              <a:rPr lang="zh-CN" altLang="zh-CN" dirty="0"/>
              <a:t>关于</a:t>
            </a:r>
            <a:r>
              <a:rPr lang="en-US" altLang="zh-CN" dirty="0"/>
              <a:t>Fragment</a:t>
            </a:r>
            <a:r>
              <a:rPr lang="zh-CN" altLang="zh-CN" dirty="0"/>
              <a:t>的多重嵌套</a:t>
            </a:r>
            <a:endParaRPr lang="en-US" altLang="zh-CN" dirty="0" smtClean="0"/>
          </a:p>
          <a:p>
            <a:pPr lvl="1"/>
            <a:r>
              <a:rPr lang="zh-CN" altLang="zh-CN" dirty="0"/>
              <a:t>一旦出现</a:t>
            </a:r>
            <a:r>
              <a:rPr lang="en-US" altLang="zh-CN" dirty="0"/>
              <a:t>Fragment</a:t>
            </a:r>
            <a:r>
              <a:rPr lang="zh-CN" altLang="zh-CN" dirty="0"/>
              <a:t>嵌套的情况</a:t>
            </a:r>
            <a:r>
              <a:rPr lang="zh-CN" altLang="zh-CN" dirty="0" smtClean="0"/>
              <a:t>，</a:t>
            </a:r>
            <a:r>
              <a:rPr lang="zh-CN" altLang="zh-CN" dirty="0"/>
              <a:t>下级适配器就不能再传</a:t>
            </a:r>
            <a:r>
              <a:rPr lang="en-US" altLang="zh-CN" dirty="0" err="1"/>
              <a:t>getSupportFragmentManager</a:t>
            </a:r>
            <a:r>
              <a:rPr lang="en-US" altLang="zh-CN" dirty="0" smtClean="0"/>
              <a:t>()</a:t>
            </a:r>
            <a:r>
              <a:rPr lang="zh-CN" altLang="zh-CN" dirty="0" smtClean="0"/>
              <a:t>，</a:t>
            </a:r>
            <a:r>
              <a:rPr lang="zh-CN" altLang="zh-CN" dirty="0"/>
              <a:t>而要传</a:t>
            </a:r>
            <a:r>
              <a:rPr lang="en-US" altLang="zh-CN" dirty="0" err="1"/>
              <a:t>getChildFragmentManager</a:t>
            </a:r>
            <a:r>
              <a:rPr lang="en-US" altLang="zh-CN" dirty="0" smtClean="0"/>
              <a:t>()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zh-CN" altLang="en-US" dirty="0" smtClean="0"/>
              <a:t>（</a:t>
            </a:r>
            <a:r>
              <a:rPr lang="en-US" altLang="zh-CN" dirty="0" smtClean="0"/>
              <a:t>3</a:t>
            </a:r>
            <a:r>
              <a:rPr lang="zh-CN" altLang="en-US" dirty="0" smtClean="0"/>
              <a:t>）</a:t>
            </a:r>
            <a:r>
              <a:rPr lang="zh-CN" altLang="zh-CN" dirty="0"/>
              <a:t>电商首页项目的源码之间关系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5702910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9.6  </a:t>
            </a:r>
            <a:r>
              <a:rPr lang="zh-CN" altLang="en-US" dirty="0"/>
              <a:t>小结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CN" altLang="zh-CN" dirty="0"/>
              <a:t>本章主要介绍了</a:t>
            </a:r>
            <a:r>
              <a:rPr lang="en-US" altLang="zh-CN" dirty="0"/>
              <a:t>App</a:t>
            </a:r>
            <a:r>
              <a:rPr lang="zh-CN" altLang="zh-CN" dirty="0"/>
              <a:t>开发的组合控件相关知识，包括</a:t>
            </a:r>
            <a:r>
              <a:rPr lang="zh-CN" altLang="zh-CN" dirty="0" smtClean="0"/>
              <a:t>：</a:t>
            </a:r>
            <a:endParaRPr lang="en-US" altLang="zh-CN" dirty="0" smtClean="0"/>
          </a:p>
          <a:p>
            <a:r>
              <a:rPr lang="zh-CN" altLang="zh-CN" dirty="0" smtClean="0"/>
              <a:t>底部</a:t>
            </a:r>
            <a:r>
              <a:rPr lang="zh-CN" altLang="zh-CN" dirty="0"/>
              <a:t>标签栏（利用</a:t>
            </a:r>
            <a:r>
              <a:rPr lang="en-US" altLang="zh-CN" dirty="0" err="1"/>
              <a:t>BottomNavigationView</a:t>
            </a:r>
            <a:r>
              <a:rPr lang="zh-CN" altLang="zh-CN" dirty="0"/>
              <a:t>实现底部标签栏、自定义标签按钮、结合</a:t>
            </a:r>
            <a:r>
              <a:rPr lang="en-US" altLang="zh-CN" dirty="0" err="1"/>
              <a:t>RadioGroup</a:t>
            </a:r>
            <a:r>
              <a:rPr lang="zh-CN" altLang="zh-CN" dirty="0"/>
              <a:t>和</a:t>
            </a:r>
            <a:r>
              <a:rPr lang="en-US" altLang="zh-CN" dirty="0" err="1"/>
              <a:t>ViewPager</a:t>
            </a:r>
            <a:r>
              <a:rPr lang="zh-CN" altLang="zh-CN" dirty="0"/>
              <a:t>自定义底部标签栏</a:t>
            </a:r>
            <a:r>
              <a:rPr lang="zh-CN" altLang="zh-CN" dirty="0" smtClean="0"/>
              <a:t>）</a:t>
            </a:r>
            <a:r>
              <a:rPr lang="zh-CN" altLang="en-US" dirty="0" smtClean="0"/>
              <a:t>；</a:t>
            </a:r>
            <a:endParaRPr lang="en-US" altLang="zh-CN" dirty="0" smtClean="0"/>
          </a:p>
          <a:p>
            <a:r>
              <a:rPr lang="zh-CN" altLang="zh-CN" dirty="0" smtClean="0"/>
              <a:t>顶部</a:t>
            </a:r>
            <a:r>
              <a:rPr lang="zh-CN" altLang="zh-CN" dirty="0"/>
              <a:t>导航栏（工具栏</a:t>
            </a:r>
            <a:r>
              <a:rPr lang="en-US" altLang="zh-CN" dirty="0"/>
              <a:t>Toolbar</a:t>
            </a:r>
            <a:r>
              <a:rPr lang="zh-CN" altLang="zh-CN" dirty="0"/>
              <a:t>、溢出菜单</a:t>
            </a:r>
            <a:r>
              <a:rPr lang="en-US" altLang="zh-CN" dirty="0" err="1"/>
              <a:t>OverflowMenu</a:t>
            </a:r>
            <a:r>
              <a:rPr lang="zh-CN" altLang="zh-CN" dirty="0"/>
              <a:t>、标签布局</a:t>
            </a:r>
            <a:r>
              <a:rPr lang="en-US" altLang="zh-CN" dirty="0" err="1"/>
              <a:t>TabLayout</a:t>
            </a:r>
            <a:r>
              <a:rPr lang="zh-CN" altLang="zh-CN" dirty="0" smtClean="0"/>
              <a:t>）</a:t>
            </a:r>
            <a:r>
              <a:rPr lang="zh-CN" altLang="en-US" dirty="0" smtClean="0"/>
              <a:t>；</a:t>
            </a:r>
            <a:endParaRPr lang="en-US" altLang="zh-CN" dirty="0" smtClean="0"/>
          </a:p>
          <a:p>
            <a:r>
              <a:rPr lang="zh-CN" altLang="zh-CN" dirty="0" smtClean="0"/>
              <a:t>增强型</a:t>
            </a:r>
            <a:r>
              <a:rPr lang="zh-CN" altLang="zh-CN" dirty="0"/>
              <a:t>列表（循环视图</a:t>
            </a:r>
            <a:r>
              <a:rPr lang="en-US" altLang="zh-CN" dirty="0" err="1"/>
              <a:t>RecyclerView</a:t>
            </a:r>
            <a:r>
              <a:rPr lang="zh-CN" altLang="zh-CN" dirty="0"/>
              <a:t>、布局管理器</a:t>
            </a:r>
            <a:r>
              <a:rPr lang="en-US" altLang="zh-CN" dirty="0" err="1"/>
              <a:t>LayoutManager</a:t>
            </a:r>
            <a:r>
              <a:rPr lang="zh-CN" altLang="zh-CN" dirty="0"/>
              <a:t>、动态更新循环视图</a:t>
            </a:r>
            <a:r>
              <a:rPr lang="zh-CN" altLang="zh-CN" dirty="0" smtClean="0"/>
              <a:t>）</a:t>
            </a:r>
            <a:r>
              <a:rPr lang="zh-CN" altLang="en-US" dirty="0" smtClean="0"/>
              <a:t>；</a:t>
            </a:r>
            <a:endParaRPr lang="en-US" altLang="zh-CN" dirty="0" smtClean="0"/>
          </a:p>
          <a:p>
            <a:r>
              <a:rPr lang="zh-CN" altLang="zh-CN" dirty="0" smtClean="0"/>
              <a:t>升级</a:t>
            </a:r>
            <a:r>
              <a:rPr lang="zh-CN" altLang="zh-CN" dirty="0"/>
              <a:t>版翻页（下拉刷新布局</a:t>
            </a:r>
            <a:r>
              <a:rPr lang="en-US" altLang="zh-CN" dirty="0" err="1"/>
              <a:t>SwipeRefreshLayout</a:t>
            </a:r>
            <a:r>
              <a:rPr lang="zh-CN" altLang="zh-CN" dirty="0"/>
              <a:t>、第二代翻页视图</a:t>
            </a:r>
            <a:r>
              <a:rPr lang="en-US" altLang="zh-CN" dirty="0"/>
              <a:t>ViewPager2</a:t>
            </a:r>
            <a:r>
              <a:rPr lang="zh-CN" altLang="zh-CN" dirty="0"/>
              <a:t>、给</a:t>
            </a:r>
            <a:r>
              <a:rPr lang="en-US" altLang="zh-CN" dirty="0"/>
              <a:t>ViewPager2</a:t>
            </a:r>
            <a:r>
              <a:rPr lang="zh-CN" altLang="zh-CN" dirty="0"/>
              <a:t>集成标签栏）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r>
              <a:rPr lang="zh-CN" altLang="zh-CN" dirty="0" smtClean="0"/>
              <a:t>最后</a:t>
            </a:r>
            <a:r>
              <a:rPr lang="zh-CN" altLang="zh-CN" dirty="0"/>
              <a:t>设计了一个实战项目“电商首页”，在该项目的</a:t>
            </a:r>
            <a:r>
              <a:rPr lang="en-US" altLang="zh-CN" dirty="0"/>
              <a:t>App</a:t>
            </a:r>
            <a:r>
              <a:rPr lang="zh-CN" altLang="zh-CN" dirty="0"/>
              <a:t>编码中用到了前面介绍的大部分控件，从而加深了对所学知识的理解。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7302018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本章的学成目标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zh-CN" dirty="0"/>
              <a:t>（</a:t>
            </a:r>
            <a:r>
              <a:rPr lang="en-US" altLang="zh-CN" dirty="0"/>
              <a:t>1</a:t>
            </a:r>
            <a:r>
              <a:rPr lang="zh-CN" altLang="zh-CN" dirty="0"/>
              <a:t>）学会使用底部标签栏及其切换操作。</a:t>
            </a:r>
          </a:p>
          <a:p>
            <a:r>
              <a:rPr lang="zh-CN" altLang="zh-CN" dirty="0"/>
              <a:t>（</a:t>
            </a:r>
            <a:r>
              <a:rPr lang="en-US" altLang="zh-CN" dirty="0"/>
              <a:t>2</a:t>
            </a:r>
            <a:r>
              <a:rPr lang="zh-CN" altLang="zh-CN" dirty="0"/>
              <a:t>）学会使用顶部导航栏及其导航操作。</a:t>
            </a:r>
          </a:p>
          <a:p>
            <a:r>
              <a:rPr lang="zh-CN" altLang="zh-CN" dirty="0"/>
              <a:t>（</a:t>
            </a:r>
            <a:r>
              <a:rPr lang="en-US" altLang="zh-CN" dirty="0"/>
              <a:t>3</a:t>
            </a:r>
            <a:r>
              <a:rPr lang="zh-CN" altLang="zh-CN" dirty="0"/>
              <a:t>）学会使用循环视图实现三种界面布局（线性布局、网格布局、瀑布流网格布局）。</a:t>
            </a:r>
          </a:p>
          <a:p>
            <a:r>
              <a:rPr lang="zh-CN" altLang="zh-CN" dirty="0"/>
              <a:t>（</a:t>
            </a:r>
            <a:r>
              <a:rPr lang="en-US" altLang="zh-CN" dirty="0"/>
              <a:t>4</a:t>
            </a:r>
            <a:r>
              <a:rPr lang="zh-CN" altLang="zh-CN" dirty="0"/>
              <a:t>）学会使用第二代翻页视图及其常见搭配。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3010395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习题（填空题）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r>
              <a:rPr lang="zh-CN" altLang="zh-CN" dirty="0"/>
              <a:t>、在</a:t>
            </a:r>
            <a:r>
              <a:rPr lang="en-US" altLang="zh-CN" dirty="0"/>
              <a:t>XML</a:t>
            </a:r>
            <a:r>
              <a:rPr lang="zh-CN" altLang="zh-CN" dirty="0"/>
              <a:t>文件中，通过节点的</a:t>
            </a:r>
            <a:r>
              <a:rPr lang="en-US" altLang="zh-CN" dirty="0"/>
              <a:t>________</a:t>
            </a:r>
            <a:r>
              <a:rPr lang="zh-CN" altLang="zh-CN" dirty="0"/>
              <a:t>属性能够引用</a:t>
            </a:r>
            <a:r>
              <a:rPr lang="en-US" altLang="zh-CN" dirty="0"/>
              <a:t>styles.xml</a:t>
            </a:r>
            <a:r>
              <a:rPr lang="zh-CN" altLang="zh-CN" dirty="0"/>
              <a:t>中定义的风格样式。</a:t>
            </a:r>
          </a:p>
          <a:p>
            <a:r>
              <a:rPr lang="en-US" altLang="zh-CN" dirty="0"/>
              <a:t>2</a:t>
            </a:r>
            <a:r>
              <a:rPr lang="zh-CN" altLang="zh-CN" dirty="0"/>
              <a:t>、结合</a:t>
            </a:r>
            <a:r>
              <a:rPr lang="en-US" altLang="zh-CN" dirty="0" err="1"/>
              <a:t>RadioGroup</a:t>
            </a:r>
            <a:r>
              <a:rPr lang="zh-CN" altLang="zh-CN" dirty="0"/>
              <a:t>和</a:t>
            </a:r>
            <a:r>
              <a:rPr lang="en-US" altLang="zh-CN" dirty="0"/>
              <a:t>________</a:t>
            </a:r>
            <a:r>
              <a:rPr lang="zh-CN" altLang="zh-CN" dirty="0"/>
              <a:t>可以实现自定义的底部标签栏。</a:t>
            </a:r>
          </a:p>
          <a:p>
            <a:r>
              <a:rPr lang="en-US" altLang="zh-CN" dirty="0"/>
              <a:t>3</a:t>
            </a:r>
            <a:r>
              <a:rPr lang="zh-CN" altLang="zh-CN" dirty="0"/>
              <a:t>、</a:t>
            </a:r>
            <a:r>
              <a:rPr lang="en-US" altLang="zh-CN" dirty="0" err="1"/>
              <a:t>TabLayout</a:t>
            </a:r>
            <a:r>
              <a:rPr lang="zh-CN" altLang="zh-CN" dirty="0"/>
              <a:t>的展现形式类似于</a:t>
            </a:r>
            <a:r>
              <a:rPr lang="en-US" altLang="zh-CN" dirty="0"/>
              <a:t>________</a:t>
            </a:r>
            <a:r>
              <a:rPr lang="zh-CN" altLang="zh-CN" dirty="0"/>
              <a:t>，同样是文字标签带下划线，都能搭配</a:t>
            </a:r>
            <a:r>
              <a:rPr lang="en-US" altLang="zh-CN" dirty="0" err="1"/>
              <a:t>ViewPager</a:t>
            </a:r>
            <a:r>
              <a:rPr lang="zh-CN" altLang="zh-CN" dirty="0"/>
              <a:t>使用。</a:t>
            </a:r>
          </a:p>
          <a:p>
            <a:r>
              <a:rPr lang="en-US" altLang="zh-CN" dirty="0"/>
              <a:t>4</a:t>
            </a:r>
            <a:r>
              <a:rPr lang="zh-CN" altLang="zh-CN" dirty="0"/>
              <a:t>、下拉刷新结束之后，要调用下拉刷新布局的</a:t>
            </a:r>
            <a:r>
              <a:rPr lang="en-US" altLang="zh-CN" dirty="0"/>
              <a:t>________</a:t>
            </a:r>
            <a:r>
              <a:rPr lang="zh-CN" altLang="zh-CN" dirty="0"/>
              <a:t>方法结束刷新动作。</a:t>
            </a:r>
          </a:p>
          <a:p>
            <a:r>
              <a:rPr lang="en-US" altLang="zh-CN" dirty="0"/>
              <a:t>5</a:t>
            </a:r>
            <a:r>
              <a:rPr lang="zh-CN" altLang="zh-CN" dirty="0"/>
              <a:t>、搭配</a:t>
            </a:r>
            <a:r>
              <a:rPr lang="en-US" altLang="zh-CN" dirty="0"/>
              <a:t>ViewPager2</a:t>
            </a:r>
            <a:r>
              <a:rPr lang="zh-CN" altLang="zh-CN" dirty="0"/>
              <a:t>的标签栏不是</a:t>
            </a:r>
            <a:r>
              <a:rPr lang="en-US" altLang="zh-CN" dirty="0" err="1"/>
              <a:t>PagerTabStrip</a:t>
            </a:r>
            <a:r>
              <a:rPr lang="zh-CN" altLang="zh-CN" dirty="0"/>
              <a:t>，而是</a:t>
            </a:r>
            <a:r>
              <a:rPr lang="en-US" altLang="zh-CN" dirty="0"/>
              <a:t>________</a:t>
            </a:r>
            <a:r>
              <a:rPr lang="zh-CN" altLang="zh-CN" dirty="0"/>
              <a:t>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8282597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习题</a:t>
            </a:r>
            <a:r>
              <a:rPr lang="zh-CN" altLang="en-US" dirty="0" smtClean="0"/>
              <a:t>（判断题</a:t>
            </a:r>
            <a:r>
              <a:rPr lang="zh-CN" altLang="en-US" dirty="0"/>
              <a:t>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r>
              <a:rPr lang="zh-CN" altLang="zh-CN" dirty="0"/>
              <a:t>、使用</a:t>
            </a:r>
            <a:r>
              <a:rPr lang="en-US" altLang="zh-CN" dirty="0" err="1"/>
              <a:t>BottomNavigationView</a:t>
            </a:r>
            <a:r>
              <a:rPr lang="zh-CN" altLang="zh-CN" dirty="0"/>
              <a:t>生成的标签栏默认位于页面顶部。</a:t>
            </a:r>
          </a:p>
          <a:p>
            <a:r>
              <a:rPr lang="en-US" altLang="zh-CN" dirty="0"/>
              <a:t>2</a:t>
            </a:r>
            <a:r>
              <a:rPr lang="zh-CN" altLang="zh-CN" dirty="0"/>
              <a:t>、</a:t>
            </a:r>
            <a:r>
              <a:rPr lang="en-US" altLang="zh-CN" dirty="0"/>
              <a:t>Android 5.0</a:t>
            </a:r>
            <a:r>
              <a:rPr lang="zh-CN" altLang="zh-CN" dirty="0"/>
              <a:t>之后推出的</a:t>
            </a:r>
            <a:r>
              <a:rPr lang="en-US" altLang="zh-CN" dirty="0"/>
              <a:t>Toolbar</a:t>
            </a:r>
            <a:r>
              <a:rPr lang="zh-CN" altLang="zh-CN" dirty="0"/>
              <a:t>工具栏，是用来取代</a:t>
            </a:r>
            <a:r>
              <a:rPr lang="en-US" altLang="zh-CN" dirty="0" err="1"/>
              <a:t>ActionBar</a:t>
            </a:r>
            <a:r>
              <a:rPr lang="zh-CN" altLang="zh-CN" dirty="0"/>
              <a:t>的。</a:t>
            </a:r>
          </a:p>
          <a:p>
            <a:r>
              <a:rPr lang="en-US" altLang="zh-CN" dirty="0"/>
              <a:t>3</a:t>
            </a:r>
            <a:r>
              <a:rPr lang="zh-CN" altLang="zh-CN" dirty="0"/>
              <a:t>、线性布局管理器只支持垂直排列，不支持水平排列。</a:t>
            </a:r>
          </a:p>
          <a:p>
            <a:r>
              <a:rPr lang="en-US" altLang="zh-CN" dirty="0"/>
              <a:t>4</a:t>
            </a:r>
            <a:r>
              <a:rPr lang="zh-CN" altLang="zh-CN" dirty="0"/>
              <a:t>、瀑布流网格布局管理器只能指定列数，不能指定行数。</a:t>
            </a:r>
          </a:p>
          <a:p>
            <a:r>
              <a:rPr lang="en-US" altLang="zh-CN" dirty="0"/>
              <a:t>5</a:t>
            </a:r>
            <a:r>
              <a:rPr lang="zh-CN" altLang="zh-CN" dirty="0"/>
              <a:t>、</a:t>
            </a:r>
            <a:r>
              <a:rPr lang="en-US" altLang="zh-CN" dirty="0"/>
              <a:t>ViewPager2</a:t>
            </a:r>
            <a:r>
              <a:rPr lang="zh-CN" altLang="zh-CN" dirty="0"/>
              <a:t>与</a:t>
            </a:r>
            <a:r>
              <a:rPr lang="en-US" altLang="zh-CN" dirty="0" err="1"/>
              <a:t>ViewPager</a:t>
            </a:r>
            <a:r>
              <a:rPr lang="zh-CN" altLang="zh-CN" dirty="0"/>
              <a:t>一样采用</a:t>
            </a:r>
            <a:r>
              <a:rPr lang="en-US" altLang="zh-CN" dirty="0" err="1"/>
              <a:t>FragmentPagerAdapter</a:t>
            </a:r>
            <a:r>
              <a:rPr lang="zh-CN" altLang="zh-CN" dirty="0"/>
              <a:t>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3151190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习题</a:t>
            </a:r>
            <a:r>
              <a:rPr lang="zh-CN" altLang="en-US" dirty="0" smtClean="0"/>
              <a:t>（选择题</a:t>
            </a:r>
            <a:r>
              <a:rPr lang="zh-CN" altLang="en-US" dirty="0"/>
              <a:t>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altLang="zh-CN" dirty="0"/>
              <a:t>1</a:t>
            </a:r>
            <a:r>
              <a:rPr lang="zh-CN" altLang="zh-CN" dirty="0"/>
              <a:t>、</a:t>
            </a:r>
            <a:r>
              <a:rPr lang="en-US" altLang="zh-CN" dirty="0" err="1"/>
              <a:t>CheckBox</a:t>
            </a:r>
            <a:r>
              <a:rPr lang="zh-CN" altLang="zh-CN" dirty="0"/>
              <a:t>的（）属性允许设置为状态图形。</a:t>
            </a:r>
          </a:p>
          <a:p>
            <a:pPr lvl="1"/>
            <a:r>
              <a:rPr lang="en-US" altLang="zh-CN" dirty="0"/>
              <a:t>A</a:t>
            </a:r>
            <a:r>
              <a:rPr lang="zh-CN" altLang="zh-CN" dirty="0"/>
              <a:t>、</a:t>
            </a:r>
            <a:r>
              <a:rPr lang="en-US" altLang="zh-CN" dirty="0"/>
              <a:t>background	</a:t>
            </a:r>
            <a:r>
              <a:rPr lang="en-US" altLang="zh-CN" dirty="0" smtClean="0"/>
              <a:t>B</a:t>
            </a:r>
            <a:r>
              <a:rPr lang="zh-CN" altLang="zh-CN" dirty="0"/>
              <a:t>、</a:t>
            </a:r>
            <a:r>
              <a:rPr lang="en-US" altLang="zh-CN" dirty="0"/>
              <a:t>button	</a:t>
            </a:r>
            <a:r>
              <a:rPr lang="en-US" altLang="zh-CN" dirty="0" smtClean="0"/>
              <a:t>C</a:t>
            </a:r>
            <a:r>
              <a:rPr lang="zh-CN" altLang="zh-CN" dirty="0"/>
              <a:t>、</a:t>
            </a:r>
            <a:r>
              <a:rPr lang="en-US" altLang="zh-CN" dirty="0" err="1"/>
              <a:t>drawableTop</a:t>
            </a:r>
            <a:r>
              <a:rPr lang="en-US" altLang="zh-CN" dirty="0"/>
              <a:t>		D</a:t>
            </a:r>
            <a:r>
              <a:rPr lang="zh-CN" altLang="zh-CN" dirty="0"/>
              <a:t>、</a:t>
            </a:r>
            <a:r>
              <a:rPr lang="en-US" altLang="zh-CN" dirty="0" err="1"/>
              <a:t>textColor</a:t>
            </a:r>
            <a:endParaRPr lang="zh-CN" altLang="zh-CN" dirty="0"/>
          </a:p>
          <a:p>
            <a:r>
              <a:rPr lang="en-US" altLang="zh-CN" dirty="0"/>
              <a:t>2</a:t>
            </a:r>
            <a:r>
              <a:rPr lang="zh-CN" altLang="zh-CN" dirty="0"/>
              <a:t>、工具栏左侧的返回箭头图标应当由（）方法设置。</a:t>
            </a:r>
          </a:p>
          <a:p>
            <a:pPr lvl="1"/>
            <a:r>
              <a:rPr lang="en-US" altLang="zh-CN" dirty="0" smtClean="0"/>
              <a:t>A</a:t>
            </a:r>
            <a:r>
              <a:rPr lang="zh-CN" altLang="zh-CN" dirty="0"/>
              <a:t>、</a:t>
            </a:r>
            <a:r>
              <a:rPr lang="en-US" altLang="zh-CN" dirty="0" err="1"/>
              <a:t>setLogo</a:t>
            </a:r>
            <a:r>
              <a:rPr lang="en-US" altLang="zh-CN" dirty="0"/>
              <a:t>	</a:t>
            </a:r>
            <a:r>
              <a:rPr lang="en-US" altLang="zh-CN" dirty="0" smtClean="0"/>
              <a:t>B</a:t>
            </a:r>
            <a:r>
              <a:rPr lang="zh-CN" altLang="zh-CN" dirty="0"/>
              <a:t>、</a:t>
            </a:r>
            <a:r>
              <a:rPr lang="en-US" altLang="zh-CN" dirty="0" err="1"/>
              <a:t>setTitle</a:t>
            </a:r>
            <a:r>
              <a:rPr lang="en-US" altLang="zh-CN" dirty="0"/>
              <a:t>	</a:t>
            </a:r>
            <a:r>
              <a:rPr lang="en-US" altLang="zh-CN" dirty="0" smtClean="0"/>
              <a:t>C</a:t>
            </a:r>
            <a:r>
              <a:rPr lang="zh-CN" altLang="zh-CN" dirty="0"/>
              <a:t>、</a:t>
            </a:r>
            <a:r>
              <a:rPr lang="en-US" altLang="zh-CN" dirty="0" err="1"/>
              <a:t>setSubtitle</a:t>
            </a:r>
            <a:r>
              <a:rPr lang="en-US" altLang="zh-CN" dirty="0"/>
              <a:t>		</a:t>
            </a:r>
            <a:r>
              <a:rPr lang="en-US" altLang="zh-CN" dirty="0" smtClean="0"/>
              <a:t>D</a:t>
            </a:r>
            <a:r>
              <a:rPr lang="zh-CN" altLang="zh-CN" dirty="0"/>
              <a:t>、</a:t>
            </a:r>
            <a:r>
              <a:rPr lang="en-US" altLang="zh-CN" dirty="0" err="1"/>
              <a:t>setNavigationIcon</a:t>
            </a:r>
            <a:endParaRPr lang="zh-CN" altLang="zh-CN" dirty="0"/>
          </a:p>
          <a:p>
            <a:r>
              <a:rPr lang="en-US" altLang="zh-CN" dirty="0"/>
              <a:t>3</a:t>
            </a:r>
            <a:r>
              <a:rPr lang="zh-CN" altLang="zh-CN" dirty="0"/>
              <a:t>、如果导航栏右侧有空间，就将菜单项直接显示在导航栏上，不再放入溢出菜单；只有导航栏控件不足时，才放入溢出菜单。此时</a:t>
            </a:r>
            <a:r>
              <a:rPr lang="en-US" altLang="zh-CN" dirty="0" err="1"/>
              <a:t>app:showAsAction</a:t>
            </a:r>
            <a:r>
              <a:rPr lang="zh-CN" altLang="zh-CN" dirty="0"/>
              <a:t>属性应当设置为（）。</a:t>
            </a:r>
          </a:p>
          <a:p>
            <a:pPr lvl="1"/>
            <a:r>
              <a:rPr lang="en-US" altLang="zh-CN" dirty="0" smtClean="0"/>
              <a:t>A</a:t>
            </a:r>
            <a:r>
              <a:rPr lang="zh-CN" altLang="zh-CN" dirty="0"/>
              <a:t>、</a:t>
            </a:r>
            <a:r>
              <a:rPr lang="en-US" altLang="zh-CN" dirty="0"/>
              <a:t>always		</a:t>
            </a:r>
            <a:r>
              <a:rPr lang="en-US" altLang="zh-CN" dirty="0" smtClean="0"/>
              <a:t>B</a:t>
            </a:r>
            <a:r>
              <a:rPr lang="zh-CN" altLang="zh-CN" dirty="0"/>
              <a:t>、</a:t>
            </a:r>
            <a:r>
              <a:rPr lang="en-US" altLang="zh-CN" dirty="0" err="1"/>
              <a:t>ifRoom</a:t>
            </a:r>
            <a:r>
              <a:rPr lang="en-US" altLang="zh-CN" dirty="0"/>
              <a:t>	</a:t>
            </a:r>
            <a:r>
              <a:rPr lang="en-US" altLang="zh-CN" dirty="0" smtClean="0"/>
              <a:t>C</a:t>
            </a:r>
            <a:r>
              <a:rPr lang="zh-CN" altLang="zh-CN" dirty="0"/>
              <a:t>、</a:t>
            </a:r>
            <a:r>
              <a:rPr lang="en-US" altLang="zh-CN" dirty="0"/>
              <a:t>never		</a:t>
            </a:r>
            <a:r>
              <a:rPr lang="en-US" altLang="zh-CN" dirty="0" smtClean="0"/>
              <a:t>D</a:t>
            </a:r>
            <a:r>
              <a:rPr lang="zh-CN" altLang="zh-CN" dirty="0"/>
              <a:t>、</a:t>
            </a:r>
            <a:r>
              <a:rPr lang="en-US" altLang="zh-CN" dirty="0" err="1"/>
              <a:t>withText</a:t>
            </a:r>
            <a:endParaRPr lang="zh-CN" altLang="zh-CN" dirty="0"/>
          </a:p>
          <a:p>
            <a:r>
              <a:rPr lang="en-US" altLang="zh-CN" dirty="0"/>
              <a:t>4</a:t>
            </a:r>
            <a:r>
              <a:rPr lang="zh-CN" altLang="zh-CN" dirty="0"/>
              <a:t>、循环视图</a:t>
            </a:r>
            <a:r>
              <a:rPr lang="en-US" altLang="zh-CN" dirty="0" err="1"/>
              <a:t>RecyclerView</a:t>
            </a:r>
            <a:r>
              <a:rPr lang="zh-CN" altLang="zh-CN" dirty="0"/>
              <a:t>支持（）排列。</a:t>
            </a:r>
          </a:p>
          <a:p>
            <a:pPr lvl="1"/>
            <a:r>
              <a:rPr lang="en-US" altLang="zh-CN" dirty="0" smtClean="0"/>
              <a:t>A</a:t>
            </a:r>
            <a:r>
              <a:rPr lang="zh-CN" altLang="zh-CN" dirty="0"/>
              <a:t>、线性布局</a:t>
            </a:r>
            <a:r>
              <a:rPr lang="en-US" altLang="zh-CN" dirty="0"/>
              <a:t>	</a:t>
            </a:r>
            <a:r>
              <a:rPr lang="en-US" altLang="zh-CN" dirty="0" smtClean="0"/>
              <a:t>B</a:t>
            </a:r>
            <a:r>
              <a:rPr lang="zh-CN" altLang="zh-CN" dirty="0"/>
              <a:t>、网格布局</a:t>
            </a:r>
            <a:r>
              <a:rPr lang="en-US" altLang="zh-CN" dirty="0"/>
              <a:t>	</a:t>
            </a:r>
            <a:r>
              <a:rPr lang="en-US" altLang="zh-CN" dirty="0" smtClean="0"/>
              <a:t>C</a:t>
            </a:r>
            <a:r>
              <a:rPr lang="zh-CN" altLang="zh-CN" dirty="0"/>
              <a:t>、三角布局</a:t>
            </a:r>
            <a:r>
              <a:rPr lang="en-US" altLang="zh-CN" dirty="0"/>
              <a:t>	</a:t>
            </a:r>
            <a:r>
              <a:rPr lang="en-US" altLang="zh-CN" dirty="0" smtClean="0"/>
              <a:t>	D</a:t>
            </a:r>
            <a:r>
              <a:rPr lang="zh-CN" altLang="en-US" dirty="0" smtClean="0"/>
              <a:t>、</a:t>
            </a:r>
            <a:r>
              <a:rPr lang="zh-CN" altLang="zh-CN" dirty="0" smtClean="0"/>
              <a:t>瀑布</a:t>
            </a:r>
            <a:r>
              <a:rPr lang="zh-CN" altLang="zh-CN" dirty="0"/>
              <a:t>流网格布局</a:t>
            </a:r>
          </a:p>
          <a:p>
            <a:r>
              <a:rPr lang="en-US" altLang="zh-CN" dirty="0"/>
              <a:t>5</a:t>
            </a:r>
            <a:r>
              <a:rPr lang="zh-CN" altLang="zh-CN" dirty="0"/>
              <a:t>、如果只给循环视图添加了一个列表项，则应当调用（）方法刷新视图。</a:t>
            </a:r>
          </a:p>
          <a:p>
            <a:pPr lvl="1"/>
            <a:r>
              <a:rPr lang="en-US" altLang="zh-CN" dirty="0" smtClean="0"/>
              <a:t>A</a:t>
            </a:r>
            <a:r>
              <a:rPr lang="zh-CN" altLang="zh-CN" dirty="0"/>
              <a:t>、</a:t>
            </a:r>
            <a:r>
              <a:rPr lang="en-US" altLang="zh-CN" dirty="0" err="1"/>
              <a:t>notifyItemInserted</a:t>
            </a:r>
            <a:r>
              <a:rPr lang="en-US" altLang="zh-CN" dirty="0"/>
              <a:t>		</a:t>
            </a:r>
            <a:r>
              <a:rPr lang="en-US" altLang="zh-CN" dirty="0" smtClean="0"/>
              <a:t>	B</a:t>
            </a:r>
            <a:r>
              <a:rPr lang="zh-CN" altLang="zh-CN" dirty="0"/>
              <a:t>、</a:t>
            </a:r>
            <a:r>
              <a:rPr lang="en-US" altLang="zh-CN" dirty="0" err="1"/>
              <a:t>notifyItemRemoved</a:t>
            </a:r>
            <a:endParaRPr lang="zh-CN" altLang="zh-CN" dirty="0"/>
          </a:p>
          <a:p>
            <a:pPr lvl="1"/>
            <a:r>
              <a:rPr lang="en-US" altLang="zh-CN" dirty="0"/>
              <a:t>C</a:t>
            </a:r>
            <a:r>
              <a:rPr lang="zh-CN" altLang="zh-CN" dirty="0"/>
              <a:t>、</a:t>
            </a:r>
            <a:r>
              <a:rPr lang="en-US" altLang="zh-CN" dirty="0" err="1"/>
              <a:t>notifyItemChanged</a:t>
            </a:r>
            <a:r>
              <a:rPr lang="en-US" altLang="zh-CN" dirty="0"/>
              <a:t>			D</a:t>
            </a:r>
            <a:r>
              <a:rPr lang="zh-CN" altLang="zh-CN" dirty="0"/>
              <a:t>、</a:t>
            </a:r>
            <a:r>
              <a:rPr lang="en-US" altLang="zh-CN" dirty="0" err="1"/>
              <a:t>notifyDataSetChanged</a:t>
            </a:r>
            <a:endParaRPr lang="zh-CN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5425743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习题</a:t>
            </a:r>
            <a:r>
              <a:rPr lang="zh-CN" altLang="en-US" dirty="0" smtClean="0"/>
              <a:t>（简答题</a:t>
            </a:r>
            <a:r>
              <a:rPr lang="zh-CN" altLang="en-US" dirty="0"/>
              <a:t>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r>
              <a:rPr lang="zh-CN" altLang="zh-CN" dirty="0"/>
              <a:t>、请简要描述循环适配器几个必需的方法及其用途。</a:t>
            </a:r>
          </a:p>
          <a:p>
            <a:r>
              <a:rPr lang="en-US" altLang="zh-CN" dirty="0"/>
              <a:t>2</a:t>
            </a:r>
            <a:r>
              <a:rPr lang="zh-CN" altLang="zh-CN" dirty="0"/>
              <a:t>、请简要描述第二代翻页视图</a:t>
            </a:r>
            <a:r>
              <a:rPr lang="en-US" altLang="zh-CN" dirty="0"/>
              <a:t>ViewPager2</a:t>
            </a:r>
            <a:r>
              <a:rPr lang="zh-CN" altLang="zh-CN" dirty="0"/>
              <a:t>的优点。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6891023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习题</a:t>
            </a:r>
            <a:r>
              <a:rPr lang="zh-CN" altLang="en-US" dirty="0" smtClean="0"/>
              <a:t>（动手练习）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zh-CN" dirty="0"/>
              <a:t>请上机实验本章的电商首页项目，要求实现底部标签栏、顶部导航栏、瀑布流布局的商品列表等界面效果，并支持通过第二代翻页视图切换标签布局。</a:t>
            </a:r>
          </a:p>
          <a:p>
            <a:r>
              <a:rPr lang="en-US" altLang="zh-CN"/>
              <a:t/>
            </a:r>
            <a:br>
              <a:rPr lang="en-US" altLang="zh-CN"/>
            </a:b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66705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底部导航视图的演示效果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137" y="1690688"/>
            <a:ext cx="2553352" cy="4351338"/>
          </a:xfrm>
          <a:ln>
            <a:solidFill>
              <a:schemeClr val="tx1"/>
            </a:solidFill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1799" y="1690688"/>
            <a:ext cx="2553352" cy="435133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4461" y="1690688"/>
            <a:ext cx="2553352" cy="435133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文本框 6"/>
          <p:cNvSpPr txBox="1"/>
          <p:nvPr/>
        </p:nvSpPr>
        <p:spPr>
          <a:xfrm>
            <a:off x="1494734" y="6221338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zh-CN" dirty="0"/>
              <a:t>导航活动的默认界面</a:t>
            </a:r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4990075" y="6221338"/>
            <a:ext cx="2356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zh-CN" dirty="0"/>
              <a:t>点击了</a:t>
            </a:r>
            <a:r>
              <a:rPr lang="en-US" altLang="zh-CN" dirty="0"/>
              <a:t>Dashboard</a:t>
            </a:r>
            <a:r>
              <a:rPr lang="zh-CN" altLang="zh-CN" dirty="0"/>
              <a:t>标签</a:t>
            </a:r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8445822" y="6221338"/>
            <a:ext cx="2530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zh-CN" dirty="0"/>
              <a:t>点击了</a:t>
            </a:r>
            <a:r>
              <a:rPr lang="en-US" altLang="zh-CN" dirty="0"/>
              <a:t>Notifications</a:t>
            </a:r>
            <a:r>
              <a:rPr lang="zh-CN" altLang="zh-CN" dirty="0"/>
              <a:t>标签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59953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底部导航的改动点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（</a:t>
            </a:r>
            <a:r>
              <a:rPr lang="en-US" altLang="zh-CN" dirty="0" smtClean="0"/>
              <a:t>1</a:t>
            </a:r>
            <a:r>
              <a:rPr lang="zh-CN" altLang="en-US" dirty="0" smtClean="0"/>
              <a:t>）</a:t>
            </a:r>
            <a:r>
              <a:rPr lang="zh-CN" altLang="zh-CN" dirty="0"/>
              <a:t>模块的</a:t>
            </a:r>
            <a:r>
              <a:rPr lang="en-US" altLang="zh-CN" dirty="0" err="1" smtClean="0"/>
              <a:t>build.gradle</a:t>
            </a:r>
            <a:r>
              <a:rPr lang="zh-CN" altLang="en-US" dirty="0" smtClean="0"/>
              <a:t>多了两行依赖库配置：</a:t>
            </a:r>
            <a:endParaRPr lang="en-US" altLang="zh-CN" dirty="0" smtClean="0"/>
          </a:p>
          <a:p>
            <a:pPr lvl="1"/>
            <a:r>
              <a:rPr lang="en-US" altLang="zh-CN" dirty="0"/>
              <a:t> </a:t>
            </a:r>
            <a:r>
              <a:rPr lang="en-US" altLang="zh-CN" dirty="0" smtClean="0"/>
              <a:t>       implementation </a:t>
            </a:r>
            <a:r>
              <a:rPr lang="en-US" altLang="zh-CN" dirty="0"/>
              <a:t>'androidx.navigation:navigation-fragment:2.3.0'</a:t>
            </a:r>
            <a:endParaRPr lang="zh-CN" altLang="zh-CN" dirty="0"/>
          </a:p>
          <a:p>
            <a:pPr lvl="1"/>
            <a:r>
              <a:rPr lang="en-US" altLang="zh-CN" dirty="0"/>
              <a:t>        implementation 'androidx.navigation:navigation-ui:2.3.0'</a:t>
            </a:r>
            <a:endParaRPr lang="en-US" altLang="zh-CN" dirty="0" smtClean="0"/>
          </a:p>
          <a:p>
            <a:r>
              <a:rPr lang="zh-CN" altLang="en-US" dirty="0" smtClean="0"/>
              <a:t>（</a:t>
            </a:r>
            <a:r>
              <a:rPr lang="en-US" altLang="zh-CN" dirty="0" smtClean="0"/>
              <a:t>2</a:t>
            </a:r>
            <a:r>
              <a:rPr lang="zh-CN" altLang="en-US" dirty="0" smtClean="0"/>
              <a:t>）</a:t>
            </a:r>
            <a:r>
              <a:rPr lang="zh-CN" altLang="en-US" dirty="0"/>
              <a:t>活动页面</a:t>
            </a:r>
            <a:r>
              <a:rPr lang="zh-CN" altLang="en-US" dirty="0" smtClean="0"/>
              <a:t>的</a:t>
            </a:r>
            <a:r>
              <a:rPr lang="en-US" altLang="zh-CN" dirty="0" smtClean="0"/>
              <a:t>XML</a:t>
            </a:r>
            <a:r>
              <a:rPr lang="zh-CN" altLang="en-US" dirty="0" smtClean="0"/>
              <a:t>文件声明了</a:t>
            </a:r>
            <a:r>
              <a:rPr lang="en-US" altLang="zh-CN" dirty="0" err="1" smtClean="0"/>
              <a:t>BottomNavigationView</a:t>
            </a:r>
            <a:r>
              <a:rPr lang="zh-CN" altLang="en-US" dirty="0" smtClean="0"/>
              <a:t>和</a:t>
            </a:r>
            <a:r>
              <a:rPr lang="en-US" altLang="zh-CN" dirty="0" smtClean="0"/>
              <a:t>fragment</a:t>
            </a:r>
          </a:p>
          <a:p>
            <a:r>
              <a:rPr lang="zh-CN" altLang="en-US" dirty="0" smtClean="0"/>
              <a:t>（</a:t>
            </a:r>
            <a:r>
              <a:rPr lang="en-US" altLang="zh-CN" dirty="0" smtClean="0"/>
              <a:t>3</a:t>
            </a:r>
            <a:r>
              <a:rPr lang="zh-CN" altLang="en-US" dirty="0" smtClean="0"/>
              <a:t>）</a:t>
            </a:r>
            <a:r>
              <a:rPr lang="en-US" altLang="zh-CN" dirty="0" smtClean="0"/>
              <a:t>res\menu\bottom_nav_menu.xml</a:t>
            </a:r>
            <a:r>
              <a:rPr lang="zh-CN" altLang="en-US" dirty="0" smtClean="0"/>
              <a:t>定义了三个菜单项</a:t>
            </a:r>
            <a:endParaRPr lang="en-US" altLang="zh-CN" dirty="0" smtClean="0"/>
          </a:p>
          <a:p>
            <a:r>
              <a:rPr lang="zh-CN" altLang="en-US" dirty="0" smtClean="0"/>
              <a:t>（</a:t>
            </a:r>
            <a:r>
              <a:rPr lang="en-US" altLang="zh-CN" dirty="0" smtClean="0"/>
              <a:t>4</a:t>
            </a:r>
            <a:r>
              <a:rPr lang="zh-CN" altLang="en-US" dirty="0" smtClean="0"/>
              <a:t>）</a:t>
            </a:r>
            <a:r>
              <a:rPr lang="en-US" altLang="zh-CN" dirty="0" smtClean="0"/>
              <a:t>res\values\strings.xml</a:t>
            </a:r>
            <a:r>
              <a:rPr lang="zh-CN" altLang="en-US" dirty="0" smtClean="0"/>
              <a:t>定义了菜单项的文字名称</a:t>
            </a:r>
            <a:endParaRPr lang="en-US" altLang="zh-CN" dirty="0" smtClean="0"/>
          </a:p>
          <a:p>
            <a:r>
              <a:rPr lang="zh-CN" altLang="en-US" dirty="0" smtClean="0"/>
              <a:t>（</a:t>
            </a:r>
            <a:r>
              <a:rPr lang="en-US" altLang="zh-CN" dirty="0" smtClean="0"/>
              <a:t>5</a:t>
            </a:r>
            <a:r>
              <a:rPr lang="zh-CN" altLang="en-US" dirty="0" smtClean="0"/>
              <a:t>）</a:t>
            </a:r>
            <a:r>
              <a:rPr lang="en-US" altLang="zh-CN" dirty="0" smtClean="0"/>
              <a:t>res\navigation\mobile_navigation.xml</a:t>
            </a:r>
            <a:r>
              <a:rPr lang="zh-CN" altLang="en-US" dirty="0" smtClean="0"/>
              <a:t>定义了三个导航碎片</a:t>
            </a:r>
            <a:endParaRPr lang="en-US" altLang="zh-CN" dirty="0" smtClean="0"/>
          </a:p>
          <a:p>
            <a:r>
              <a:rPr lang="zh-CN" altLang="en-US" dirty="0" smtClean="0"/>
              <a:t>（</a:t>
            </a:r>
            <a:r>
              <a:rPr lang="en-US" altLang="zh-CN" dirty="0" smtClean="0"/>
              <a:t>6</a:t>
            </a:r>
            <a:r>
              <a:rPr lang="zh-CN" altLang="en-US" dirty="0" smtClean="0"/>
              <a:t>）</a:t>
            </a:r>
            <a:r>
              <a:rPr lang="en-US" altLang="zh-CN" dirty="0" smtClean="0"/>
              <a:t>java</a:t>
            </a:r>
            <a:r>
              <a:rPr lang="zh-CN" altLang="en-US" dirty="0" smtClean="0"/>
              <a:t>代码实现了三个导航碎片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92821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9.1.2  </a:t>
            </a:r>
            <a:r>
              <a:rPr lang="zh-CN" altLang="en-US" dirty="0"/>
              <a:t>自定义标签按钮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Android</a:t>
            </a:r>
            <a:r>
              <a:rPr lang="zh-CN" altLang="en-US" dirty="0"/>
              <a:t>自带</a:t>
            </a:r>
            <a:r>
              <a:rPr lang="zh-CN" altLang="en-US" dirty="0" smtClean="0"/>
              <a:t>的按钮种类包括：</a:t>
            </a:r>
            <a:r>
              <a:rPr lang="zh-CN" altLang="zh-CN" dirty="0"/>
              <a:t>文本按钮</a:t>
            </a:r>
            <a:r>
              <a:rPr lang="en-US" altLang="zh-CN" dirty="0"/>
              <a:t>Button</a:t>
            </a:r>
            <a:r>
              <a:rPr lang="zh-CN" altLang="zh-CN" dirty="0"/>
              <a:t>、图像按钮</a:t>
            </a:r>
            <a:r>
              <a:rPr lang="en-US" altLang="zh-CN" dirty="0" err="1"/>
              <a:t>ImageButton</a:t>
            </a:r>
            <a:r>
              <a:rPr lang="zh-CN" altLang="zh-CN" dirty="0"/>
              <a:t>、单选按钮</a:t>
            </a:r>
            <a:r>
              <a:rPr lang="en-US" altLang="zh-CN" dirty="0" err="1"/>
              <a:t>RadioButton</a:t>
            </a:r>
            <a:r>
              <a:rPr lang="zh-CN" altLang="zh-CN" dirty="0"/>
              <a:t>、复选框</a:t>
            </a:r>
            <a:r>
              <a:rPr lang="en-US" altLang="zh-CN" dirty="0" err="1"/>
              <a:t>CheckBox</a:t>
            </a:r>
            <a:r>
              <a:rPr lang="zh-CN" altLang="zh-CN" dirty="0"/>
              <a:t>、开关按钮</a:t>
            </a:r>
            <a:r>
              <a:rPr lang="en-US" altLang="zh-CN" dirty="0" smtClean="0"/>
              <a:t>Switch</a:t>
            </a:r>
            <a:r>
              <a:rPr lang="zh-CN" altLang="en-US" dirty="0" smtClean="0"/>
              <a:t>；支持的展现形式包括：</a:t>
            </a:r>
            <a:r>
              <a:rPr lang="zh-CN" altLang="zh-CN" dirty="0"/>
              <a:t>文本、图像、文本</a:t>
            </a:r>
            <a:r>
              <a:rPr lang="en-US" altLang="zh-CN" dirty="0"/>
              <a:t>+</a:t>
            </a:r>
            <a:r>
              <a:rPr lang="zh-CN" altLang="zh-CN" dirty="0" smtClean="0"/>
              <a:t>图标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zh-CN" altLang="en-US" dirty="0" smtClean="0"/>
              <a:t>但缺少更丰富样式的标签按钮，比如微信</a:t>
            </a:r>
            <a:r>
              <a:rPr lang="en-US" altLang="zh-CN" dirty="0" smtClean="0"/>
              <a:t>App</a:t>
            </a:r>
            <a:r>
              <a:rPr lang="zh-CN" altLang="en-US" dirty="0" smtClean="0"/>
              <a:t>底部的标签栏按钮。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3499" y="3826274"/>
            <a:ext cx="6905002" cy="223133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8595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自定义标签</a:t>
            </a:r>
            <a:r>
              <a:rPr lang="zh-CN" altLang="en-US" dirty="0" smtClean="0"/>
              <a:t>按钮的步骤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（</a:t>
            </a:r>
            <a:r>
              <a:rPr lang="en-US" altLang="zh-CN" dirty="0" smtClean="0"/>
              <a:t>1</a:t>
            </a:r>
            <a:r>
              <a:rPr lang="zh-CN" altLang="en-US" dirty="0" smtClean="0"/>
              <a:t>）</a:t>
            </a:r>
            <a:r>
              <a:rPr lang="zh-CN" altLang="zh-CN" dirty="0"/>
              <a:t>定义一个状态图形的</a:t>
            </a:r>
            <a:r>
              <a:rPr lang="en-US" altLang="zh-CN" dirty="0"/>
              <a:t>XML</a:t>
            </a:r>
            <a:r>
              <a:rPr lang="zh-CN" altLang="zh-CN" dirty="0"/>
              <a:t>描述文件，当状态为选中时展示高亮图标，其余情况展示普通</a:t>
            </a:r>
            <a:r>
              <a:rPr lang="zh-CN" altLang="zh-CN" dirty="0" smtClean="0"/>
              <a:t>图标</a:t>
            </a:r>
            <a:r>
              <a:rPr lang="zh-CN" altLang="en-US" dirty="0" smtClean="0"/>
              <a:t>；</a:t>
            </a:r>
            <a:endParaRPr lang="en-US" altLang="zh-CN" dirty="0" smtClean="0"/>
          </a:p>
          <a:p>
            <a:r>
              <a:rPr lang="zh-CN" altLang="en-US" dirty="0" smtClean="0"/>
              <a:t>（</a:t>
            </a:r>
            <a:r>
              <a:rPr lang="en-US" altLang="zh-CN" dirty="0" smtClean="0"/>
              <a:t>2</a:t>
            </a:r>
            <a:r>
              <a:rPr lang="zh-CN" altLang="en-US" dirty="0" smtClean="0"/>
              <a:t>）</a:t>
            </a:r>
            <a:r>
              <a:rPr lang="zh-CN" altLang="zh-CN" dirty="0"/>
              <a:t>在活动页面的</a:t>
            </a:r>
            <a:r>
              <a:rPr lang="en-US" altLang="zh-CN" dirty="0"/>
              <a:t>XML</a:t>
            </a:r>
            <a:r>
              <a:rPr lang="zh-CN" altLang="zh-CN" dirty="0"/>
              <a:t>文件中添加</a:t>
            </a:r>
            <a:r>
              <a:rPr lang="en-US" altLang="zh-CN" dirty="0" err="1"/>
              <a:t>CheckBox</a:t>
            </a:r>
            <a:r>
              <a:rPr lang="zh-CN" altLang="zh-CN" dirty="0"/>
              <a:t>节点，并给该节点的</a:t>
            </a:r>
            <a:r>
              <a:rPr lang="en-US" altLang="zh-CN" dirty="0"/>
              <a:t>background</a:t>
            </a:r>
            <a:r>
              <a:rPr lang="zh-CN" altLang="zh-CN" dirty="0"/>
              <a:t>、</a:t>
            </a:r>
            <a:r>
              <a:rPr lang="en-US" altLang="zh-CN" dirty="0" err="1"/>
              <a:t>drawableTop</a:t>
            </a:r>
            <a:r>
              <a:rPr lang="zh-CN" altLang="zh-CN" dirty="0"/>
              <a:t>、</a:t>
            </a:r>
            <a:r>
              <a:rPr lang="en-US" altLang="zh-CN" dirty="0" err="1"/>
              <a:t>textColor</a:t>
            </a:r>
            <a:r>
              <a:rPr lang="zh-CN" altLang="zh-CN" dirty="0"/>
              <a:t>三个属性分别设置对应的状态</a:t>
            </a:r>
            <a:r>
              <a:rPr lang="zh-CN" altLang="zh-CN" dirty="0" smtClean="0"/>
              <a:t>图形</a:t>
            </a:r>
            <a:r>
              <a:rPr lang="zh-CN" altLang="en-US" dirty="0" smtClean="0"/>
              <a:t>；</a:t>
            </a:r>
            <a:endParaRPr lang="en-US" altLang="zh-CN" dirty="0" smtClean="0"/>
          </a:p>
          <a:p>
            <a:r>
              <a:rPr lang="zh-CN" altLang="en-US" dirty="0" smtClean="0"/>
              <a:t>（</a:t>
            </a:r>
            <a:r>
              <a:rPr lang="en-US" altLang="zh-CN" dirty="0" smtClean="0"/>
              <a:t>3</a:t>
            </a:r>
            <a:r>
              <a:rPr lang="zh-CN" altLang="en-US" dirty="0" smtClean="0"/>
              <a:t>）</a:t>
            </a:r>
            <a:r>
              <a:rPr lang="zh-CN" altLang="zh-CN" dirty="0"/>
              <a:t>活动页面的</a:t>
            </a:r>
            <a:r>
              <a:rPr lang="en-US" altLang="zh-CN" dirty="0"/>
              <a:t>Java</a:t>
            </a:r>
            <a:r>
              <a:rPr lang="zh-CN" altLang="zh-CN" dirty="0"/>
              <a:t>代码给复选框</a:t>
            </a:r>
            <a:r>
              <a:rPr lang="en-US" altLang="zh-CN" dirty="0" err="1"/>
              <a:t>ck_tab</a:t>
            </a:r>
            <a:r>
              <a:rPr lang="zh-CN" altLang="zh-CN" dirty="0"/>
              <a:t>设置勾选监听器，用来监听复选框的选中事件和取消选中</a:t>
            </a:r>
            <a:r>
              <a:rPr lang="zh-CN" altLang="zh-CN" dirty="0" smtClean="0"/>
              <a:t>事件</a:t>
            </a:r>
            <a:r>
              <a:rPr lang="zh-CN" altLang="en-US" dirty="0" smtClean="0"/>
              <a:t>；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381013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362</TotalTime>
  <Words>3721</Words>
  <Application>Microsoft Office PowerPoint</Application>
  <PresentationFormat>宽屏</PresentationFormat>
  <Paragraphs>388</Paragraphs>
  <Slides>58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58</vt:i4>
      </vt:variant>
    </vt:vector>
  </HeadingPairs>
  <TitlesOfParts>
    <vt:vector size="65" baseType="lpstr">
      <vt:lpstr>黑体</vt:lpstr>
      <vt:lpstr>宋体</vt:lpstr>
      <vt:lpstr>Arial</vt:lpstr>
      <vt:lpstr>Calibri</vt:lpstr>
      <vt:lpstr>Calibri Light</vt:lpstr>
      <vt:lpstr>Times New Roman</vt:lpstr>
      <vt:lpstr>Office 主题</vt:lpstr>
      <vt:lpstr>第9章  组合控件</vt:lpstr>
      <vt:lpstr>本章简介</vt:lpstr>
      <vt:lpstr>本章目录</vt:lpstr>
      <vt:lpstr>9.1  底部标签栏</vt:lpstr>
      <vt:lpstr>9.1.1  利用BottomNavigationView实现底部标签栏</vt:lpstr>
      <vt:lpstr>底部导航视图的演示效果</vt:lpstr>
      <vt:lpstr>底部导航的改动点</vt:lpstr>
      <vt:lpstr>9.1.2  自定义标签按钮</vt:lpstr>
      <vt:lpstr>自定义标签按钮的步骤</vt:lpstr>
      <vt:lpstr>标签按钮的演示效果</vt:lpstr>
      <vt:lpstr>9.1.3  结合RadioGroup和ViewPager自定义底部标签栏</vt:lpstr>
      <vt:lpstr>自定义底部标签栏的实现步骤</vt:lpstr>
      <vt:lpstr>自定义底部标签栏的演示效果</vt:lpstr>
      <vt:lpstr>9.2  顶部导航栏</vt:lpstr>
      <vt:lpstr>9.2.1  工具栏Toolbar</vt:lpstr>
      <vt:lpstr>Toolbar的常用属性及方法</vt:lpstr>
      <vt:lpstr>工具栏的演示效果</vt:lpstr>
      <vt:lpstr>9.2.2  溢出菜单OverflowMenu</vt:lpstr>
      <vt:lpstr>PowerPoint 演示文稿</vt:lpstr>
      <vt:lpstr>溢出菜单的演示效果</vt:lpstr>
      <vt:lpstr>9.2.3  标签布局TabLayout</vt:lpstr>
      <vt:lpstr>标签布局的用法</vt:lpstr>
      <vt:lpstr>如何将TabLayout绑定ViewPager</vt:lpstr>
      <vt:lpstr>标签布局的演示效果</vt:lpstr>
      <vt:lpstr>9.3  增强型列表</vt:lpstr>
      <vt:lpstr>9.3.1  循环视图RecyclerView</vt:lpstr>
      <vt:lpstr>循环视图的用法</vt:lpstr>
      <vt:lpstr>循环视图的适配器</vt:lpstr>
      <vt:lpstr>循环视图的演示效果</vt:lpstr>
      <vt:lpstr>9.3.2  布局管理器LayoutManager</vt:lpstr>
      <vt:lpstr>网格布局管理器</vt:lpstr>
      <vt:lpstr>网格布局管理器的演示效果</vt:lpstr>
      <vt:lpstr>瀑布流网格布局管理器</vt:lpstr>
      <vt:lpstr>瀑布流网格布局管理器的展示效果</vt:lpstr>
      <vt:lpstr>9.3.3  动态更新循环视图</vt:lpstr>
      <vt:lpstr>循环视图动态更新的演示效果</vt:lpstr>
      <vt:lpstr>9.4  升级版翻页</vt:lpstr>
      <vt:lpstr>9.4.1  下拉刷新布局SwipeRefreshLayout</vt:lpstr>
      <vt:lpstr>PowerPoint 演示文稿</vt:lpstr>
      <vt:lpstr>循环视图的下拉刷新效果</vt:lpstr>
      <vt:lpstr>9.4.2  第二代翻页视图ViewPager2</vt:lpstr>
      <vt:lpstr>第二代翻页视图的用法</vt:lpstr>
      <vt:lpstr>第二代翻页视图的演示效果</vt:lpstr>
      <vt:lpstr>9.4.3  给ViewPager2集成标签布局</vt:lpstr>
      <vt:lpstr>如何给ViewPager2集成TabLayout</vt:lpstr>
      <vt:lpstr>ViewPager2集成标签布局的演示效果</vt:lpstr>
      <vt:lpstr>9.5  实战项目：电商首页</vt:lpstr>
      <vt:lpstr>9.5.1  需求描述</vt:lpstr>
      <vt:lpstr>山寨之后的电商App首页效果</vt:lpstr>
      <vt:lpstr>9.5.2  界面设计</vt:lpstr>
      <vt:lpstr>9.5.3  关键代码</vt:lpstr>
      <vt:lpstr>9.6  小结</vt:lpstr>
      <vt:lpstr>本章的学成目标</vt:lpstr>
      <vt:lpstr>习题（填空题）</vt:lpstr>
      <vt:lpstr>习题（判断题）</vt:lpstr>
      <vt:lpstr>习题（选择题）</vt:lpstr>
      <vt:lpstr>习题（简答题）</vt:lpstr>
      <vt:lpstr>习题（动手练习）</vt:lpstr>
    </vt:vector>
  </TitlesOfParts>
  <Company>P R C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Lenovo</dc:creator>
  <cp:lastModifiedBy>Lenovo</cp:lastModifiedBy>
  <cp:revision>74</cp:revision>
  <dcterms:created xsi:type="dcterms:W3CDTF">2020-09-05T11:15:51Z</dcterms:created>
  <dcterms:modified xsi:type="dcterms:W3CDTF">2022-06-05T10:32:35Z</dcterms:modified>
</cp:coreProperties>
</file>